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harts/chart1.xml" ContentType="application/vnd.openxmlformats-officedocument.drawingml.chart+xml"/>
  <Override PartName="/ppt/slides/slide3.xml" ContentType="application/vnd.openxmlformats-officedocument.presentationml.slide+xml"/>
  <Override PartName="/ppt/charts/chart2.xml" ContentType="application/vnd.openxmlformats-officedocument.drawingml.chart+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harts/chart3.xml" ContentType="application/vnd.openxmlformats-officedocument.drawingml.chart+xml"/>
  <Override PartName="/ppt/slides/slide7.xml" ContentType="application/vnd.openxmlformats-officedocument.presentationml.slide+xml"/>
  <Override PartName="/ppt/charts/chart4.xml" ContentType="application/vnd.openxmlformats-officedocument.drawingml.chart+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
          <c:y val="0"/>
          <c:w val="0.675"/>
          <c:h val="1"/>
        </c:manualLayout>
      </c:layout>
      <c:barChart>
        <c:barDir val="bar"/>
        <c:grouping val="clustered"/>
        <c:varyColors val="0"/>
        <c:ser>
          <c:idx val="0"/>
          <c:order val="0"/>
          <c:tx>
            <c:strRef>
              <c:f>Sheet1!$B$1</c:f>
              <c:strCache>
                <c:ptCount val="1"/>
                <c:pt idx="0">
                  <c:v>Value</c:v>
                </c:pt>
              </c:strCache>
            </c:strRef>
          </c:tx>
          <c:spPr>
            <a:solidFill>
              <a:srgbClr val="2563EB"/>
            </a:solidFill>
            <a:effectLst/>
          </c:spPr>
          <c:invertIfNegative val="0"/>
          <c:dLbls>
            <c:dLbl>
              <c:idx val="0"/>
              <c:numFmt formatCode="#,##0&quot;%&quot;"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dLbl>
              <c:idx val="2"/>
              <c:numFmt formatCode="#,##0&quot;%&quot;"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dLbl>
              <c:idx val="4"/>
              <c:numFmt formatCode="#,##0&quot;%&quot;"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numFmt formatCode="#,##0&quot;%&quot;"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dPt>
            <c:idx val="0"/>
            <c:invertIfNegative val="0"/>
            <c:bubble3D val="0"/>
            <c:spPr>
              <a:solidFill>
                <a:srgbClr val="2563EB"/>
              </a:solidFill>
              <a:effectLst/>
            </c:spPr>
          </c:dPt>
          <c:dPt>
            <c:idx val="1"/>
            <c:invertIfNegative val="0"/>
            <c:bubble3D val="0"/>
            <c:spPr>
              <a:solidFill>
                <a:srgbClr val="C3C7D1"/>
              </a:solidFill>
              <a:effectLst/>
            </c:spPr>
          </c:dPt>
          <c:dPt>
            <c:idx val="2"/>
            <c:invertIfNegative val="0"/>
            <c:bubble3D val="0"/>
            <c:spPr>
              <a:solidFill>
                <a:srgbClr val="2563EB"/>
              </a:solidFill>
              <a:effectLst/>
            </c:spPr>
          </c:dPt>
          <c:dPt>
            <c:idx val="3"/>
            <c:invertIfNegative val="0"/>
            <c:bubble3D val="0"/>
            <c:spPr>
              <a:solidFill>
                <a:srgbClr val="C3C7D1"/>
              </a:solidFill>
              <a:effectLst/>
            </c:spPr>
          </c:dPt>
          <c:dPt>
            <c:idx val="4"/>
            <c:invertIfNegative val="0"/>
            <c:bubble3D val="0"/>
            <c:spPr>
              <a:solidFill>
                <a:srgbClr val="2563EB"/>
              </a:solidFill>
              <a:effectLst/>
            </c:spPr>
          </c:dPt>
          <c:dPt>
            <c:idx val="5"/>
            <c:invertIfNegative val="0"/>
            <c:bubble3D val="0"/>
            <c:spPr>
              <a:solidFill>
                <a:srgbClr val="C3C7D1"/>
              </a:solidFill>
              <a:effectLst/>
            </c:spPr>
          </c:dPt>
          <c:cat>
            <c:multiLvlStrRef>
              <c:f>Sheet1!$A$2:$A$7</c:f>
              <c:multiLvlStrCache>
                <c:ptCount val="6"/>
                <c:lvl>
                  <c:pt idx="0">
                    <c:v>ChatGPT · government and public bodies</c:v>
                  </c:pt>
                  <c:pt idx="1">
                    <c:v>AI Mode · clinics and other commercial sites</c:v>
                  </c:pt>
                  <c:pt idx="2">
                    <c:v>ChatGPT · .gov.sg</c:v>
                  </c:pt>
                  <c:pt idx="3">
                    <c:v>AI Mode · law firms and other commercial sites</c:v>
                  </c:pt>
                  <c:pt idx="4">
                    <c:v>ChatGPT · product pages</c:v>
                  </c:pt>
                  <c:pt idx="5">
                    <c:v>AI Mode · Google Shopping cards</c:v>
                  </c:pt>
                </c:lvl>
              </c:multiLvlStrCache>
            </c:multiLvlStrRef>
          </c:cat>
          <c:val>
            <c:numRef>
              <c:f>Sheet1!$B$2:$B$7</c:f>
              <c:numCache>
                <c:formatCode>General</c:formatCode>
                <c:ptCount val="6"/>
                <c:pt idx="0">
                  <c:v>76</c:v>
                </c:pt>
                <c:pt idx="1">
                  <c:v>75</c:v>
                </c:pt>
                <c:pt idx="2">
                  <c:v>77</c:v>
                </c:pt>
                <c:pt idx="3">
                  <c:v>69</c:v>
                </c:pt>
                <c:pt idx="4">
                  <c:v>54</c:v>
                </c:pt>
                <c:pt idx="5">
                  <c:v>44</c:v>
                </c:pt>
              </c:numCache>
            </c:numRef>
          </c:val>
        </c:ser>
        <c:dLbls>
          <c:numFmt formatCode="#,##0&quot;%&quot;"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gapWidth val="90"/>
        <c:overlap val="0"/>
        <c:axId val="2094734554"/>
        <c:axId val="2094734552"/>
      </c:barChart>
      <c:catAx>
        <c:axId val="2094734554"/>
        <c:scaling>
          <c:orientation val="maxMin"/>
        </c:scaling>
        <c:delete val="1"/>
        <c:axPos val="l"/>
        <c:numFmt formatCode="General" sourceLinked="1"/>
        <c:majorTickMark val="none"/>
        <c:minorTickMark val="none"/>
        <c:tickLblPos val="nextTo"/>
        <c:spPr>
          <a:ln w="9525" cap="flat">
            <a:solidFill>
              <a:srgbClr val="AEB4C2"/>
            </a:solidFill>
            <a:prstDash val="solid"/>
            <a:round/>
          </a:ln>
        </c:spPr>
        <c:txPr>
          <a:bodyPr/>
          <a:lstStyle/>
          <a:p>
            <a:pPr>
              <a:defRPr sz="1100" b="0" i="0" u="none" strike="noStrike">
                <a:solidFill>
                  <a:srgbClr val="5E6675"/>
                </a:solidFill>
                <a:latin typeface="+mn-lt"/>
                <a:ea typeface="+mn-ea"/>
              </a:defRPr>
            </a:pPr>
            <a:endParaRPr lang="en-US" alt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none"/>
        <c:minorTickMark val="none"/>
        <c:tickLblPos val="low"/>
        <c:spPr>
          <a:ln w="12700" cap="flat">
            <a:noFill/>
            <a:prstDash val="solid"/>
            <a:round/>
          </a:ln>
        </c:spPr>
        <c:txPr>
          <a:bodyPr/>
          <a:lstStyle/>
          <a:p>
            <a:pPr>
              <a:defRPr sz="1100" b="0" i="0" u="none" strike="noStrike">
                <a:solidFill>
                  <a:srgbClr val="5E6675"/>
                </a:solidFill>
                <a:latin typeface="+mn-lt"/>
                <a:ea typeface="+mn-ea"/>
              </a:defRPr>
            </a:pPr>
            <a:endParaRPr lang="en-US" alt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
          <c:y val="0"/>
          <c:w val="0.675"/>
          <c:h val="1"/>
        </c:manualLayout>
      </c:layout>
      <c:barChart>
        <c:barDir val="bar"/>
        <c:grouping val="clustered"/>
        <c:varyColors val="0"/>
        <c:ser>
          <c:idx val="0"/>
          <c:order val="0"/>
          <c:tx>
            <c:strRef>
              <c:f>Sheet1!$B$1</c:f>
              <c:strCache>
                <c:ptCount val="1"/>
                <c:pt idx="0">
                  <c:v>Value</c:v>
                </c:pt>
              </c:strCache>
            </c:strRef>
          </c:tx>
          <c:spPr>
            <a:solidFill>
              <a:srgbClr val="2563EB"/>
            </a:solidFill>
            <a:effectLst/>
          </c:spPr>
          <c:invertIfNegative val="0"/>
          <c:dLbls>
            <c:dLbl>
              <c:idx val="0"/>
              <c:numFmt formatCode="#,##0&quot;%&quot;"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numFmt formatCode="#,##0&quot;%&quot;"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dPt>
            <c:idx val="0"/>
            <c:invertIfNegative val="0"/>
            <c:bubble3D val="0"/>
            <c:spPr>
              <a:solidFill>
                <a:srgbClr val="2563EB"/>
              </a:solidFill>
              <a:effectLst/>
            </c:spPr>
          </c:dPt>
          <c:dPt>
            <c:idx val="1"/>
            <c:invertIfNegative val="0"/>
            <c:bubble3D val="0"/>
            <c:spPr>
              <a:solidFill>
                <a:srgbClr val="C3C7D1"/>
              </a:solidFill>
              <a:effectLst/>
            </c:spPr>
          </c:dPt>
          <c:dPt>
            <c:idx val="2"/>
            <c:invertIfNegative val="0"/>
            <c:bubble3D val="0"/>
            <c:spPr>
              <a:solidFill>
                <a:srgbClr val="C3C7D1"/>
              </a:solidFill>
              <a:effectLst/>
            </c:spPr>
          </c:dPt>
          <c:dPt>
            <c:idx val="3"/>
            <c:invertIfNegative val="0"/>
            <c:bubble3D val="0"/>
            <c:spPr>
              <a:solidFill>
                <a:srgbClr val="C3C7D1"/>
              </a:solidFill>
              <a:effectLst/>
            </c:spPr>
          </c:dPt>
          <c:cat>
            <c:multiLvlStrRef>
              <c:f>Sheet1!$A$2:$A$5</c:f>
              <c:multiLvlStrCache>
                <c:ptCount val="4"/>
                <c:lvl>
                  <c:pt idx="0">
                    <c:v>AI Mode</c:v>
                  </c:pt>
                  <c:pt idx="1">
                    <c:v>ChatGPT</c:v>
                  </c:pt>
                  <c:pt idx="2">
                    <c:v>AI Mode</c:v>
                  </c:pt>
                  <c:pt idx="3">
                    <c:v>ChatGPT</c:v>
                  </c:pt>
                </c:lvl>
              </c:multiLvlStrCache>
            </c:multiLvlStrRef>
          </c:cat>
          <c:val>
            <c:numRef>
              <c:f>Sheet1!$B$2:$B$5</c:f>
              <c:numCache>
                <c:formatCode>General</c:formatCode>
                <c:ptCount val="4"/>
                <c:pt idx="0">
                  <c:v>41</c:v>
                </c:pt>
                <c:pt idx="1">
                  <c:v>7</c:v>
                </c:pt>
                <c:pt idx="2">
                  <c:v>14</c:v>
                </c:pt>
                <c:pt idx="3">
                  <c:v>0</c:v>
                </c:pt>
              </c:numCache>
            </c:numRef>
          </c:val>
        </c:ser>
        <c:dLbls>
          <c:numFmt formatCode="#,##0&quot;%&quot;"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gapWidth val="138"/>
        <c:overlap val="0"/>
        <c:axId val="2094734554"/>
        <c:axId val="2094734552"/>
      </c:barChart>
      <c:catAx>
        <c:axId val="2094734554"/>
        <c:scaling>
          <c:orientation val="maxMin"/>
        </c:scaling>
        <c:delete val="1"/>
        <c:axPos val="l"/>
        <c:numFmt formatCode="General" sourceLinked="1"/>
        <c:majorTickMark val="none"/>
        <c:minorTickMark val="none"/>
        <c:tickLblPos val="nextTo"/>
        <c:spPr>
          <a:ln w="9525" cap="flat">
            <a:solidFill>
              <a:srgbClr val="AEB4C2"/>
            </a:solidFill>
            <a:prstDash val="solid"/>
            <a:round/>
          </a:ln>
        </c:spPr>
        <c:txPr>
          <a:bodyPr/>
          <a:lstStyle/>
          <a:p>
            <a:pPr>
              <a:defRPr sz="1100" b="0" i="0" u="none" strike="noStrike">
                <a:solidFill>
                  <a:srgbClr val="5E6675"/>
                </a:solidFill>
                <a:latin typeface="+mn-lt"/>
                <a:ea typeface="+mn-ea"/>
              </a:defRPr>
            </a:pPr>
            <a:endParaRPr lang="en-US" alt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none"/>
        <c:minorTickMark val="none"/>
        <c:tickLblPos val="low"/>
        <c:spPr>
          <a:ln w="12700" cap="flat">
            <a:noFill/>
            <a:prstDash val="solid"/>
            <a:round/>
          </a:ln>
        </c:spPr>
        <c:txPr>
          <a:bodyPr/>
          <a:lstStyle/>
          <a:p>
            <a:pPr>
              <a:defRPr sz="1100" b="0" i="0" u="none" strike="noStrike">
                <a:solidFill>
                  <a:srgbClr val="5E6675"/>
                </a:solidFill>
                <a:latin typeface="+mn-lt"/>
                <a:ea typeface="+mn-ea"/>
              </a:defRPr>
            </a:pPr>
            <a:endParaRPr lang="en-US" alt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
          <c:y val="0"/>
          <c:w val="0.785"/>
          <c:h val="1"/>
        </c:manualLayout>
      </c:layout>
      <c:barChart>
        <c:barDir val="bar"/>
        <c:grouping val="clustered"/>
        <c:varyColors val="0"/>
        <c:ser>
          <c:idx val="0"/>
          <c:order val="0"/>
          <c:tx>
            <c:strRef>
              <c:f>Sheet1!$B$1</c:f>
              <c:strCache>
                <c:ptCount val="1"/>
                <c:pt idx="0">
                  <c:v>Value</c:v>
                </c:pt>
              </c:strCache>
            </c:strRef>
          </c:tx>
          <c:spPr>
            <a:solidFill>
              <a:srgbClr val="2563EB"/>
            </a:solidFill>
            <a:effectLst/>
          </c:spPr>
          <c:invertIfNegative val="0"/>
          <c:dLbls>
            <c:dLbl>
              <c:idx val="0"/>
              <c:numFmt formatCode="#,##0"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numFmt formatCode="#,##0"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dPt>
            <c:idx val="0"/>
            <c:invertIfNegative val="0"/>
            <c:bubble3D val="0"/>
            <c:spPr>
              <a:solidFill>
                <a:srgbClr val="2563EB"/>
              </a:solidFill>
              <a:effectLst/>
            </c:spPr>
          </c:dPt>
          <c:dPt>
            <c:idx val="1"/>
            <c:invertIfNegative val="0"/>
            <c:bubble3D val="0"/>
            <c:spPr>
              <a:solidFill>
                <a:srgbClr val="C3C7D1"/>
              </a:solidFill>
              <a:effectLst/>
            </c:spPr>
          </c:dPt>
          <c:dPt>
            <c:idx val="2"/>
            <c:invertIfNegative val="0"/>
            <c:bubble3D val="0"/>
            <c:spPr>
              <a:solidFill>
                <a:srgbClr val="C3C7D1"/>
              </a:solidFill>
              <a:effectLst/>
            </c:spPr>
          </c:dPt>
          <c:cat>
            <c:multiLvlStrRef>
              <c:f>Sheet1!$A$2:$A$4</c:f>
              <c:multiLvlStrCache>
                <c:ptCount val="3"/>
                <c:lvl>
                  <c:pt idx="0">
                    <c:v>With a location (e.g. in Singapore)</c:v>
                  </c:pt>
                  <c:pt idx="1">
                    <c:v>With price or cost</c:v>
                  </c:pt>
                  <c:pt idx="2">
                    <c:v>Category word only</c:v>
                  </c:pt>
                </c:lvl>
              </c:multiLvlStrCache>
            </c:multiLvlStrRef>
          </c:cat>
          <c:val>
            <c:numRef>
              <c:f>Sheet1!$B$2:$B$4</c:f>
              <c:numCache>
                <c:formatCode>General</c:formatCode>
                <c:ptCount val="3"/>
                <c:pt idx="0">
                  <c:v>18</c:v>
                </c:pt>
                <c:pt idx="1">
                  <c:v>9</c:v>
                </c:pt>
                <c:pt idx="2">
                  <c:v>3</c:v>
                </c:pt>
              </c:numCache>
            </c:numRef>
          </c:val>
        </c:ser>
        <c:dLbls>
          <c:numFmt formatCode="#,##0"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gapWidth val="154"/>
        <c:overlap val="0"/>
        <c:axId val="2094734554"/>
        <c:axId val="2094734552"/>
      </c:barChart>
      <c:catAx>
        <c:axId val="2094734554"/>
        <c:scaling>
          <c:orientation val="maxMin"/>
        </c:scaling>
        <c:delete val="1"/>
        <c:axPos val="l"/>
        <c:numFmt formatCode="General" sourceLinked="1"/>
        <c:majorTickMark val="none"/>
        <c:minorTickMark val="none"/>
        <c:tickLblPos val="nextTo"/>
        <c:spPr>
          <a:ln w="9525" cap="flat">
            <a:solidFill>
              <a:srgbClr val="AEB4C2"/>
            </a:solidFill>
            <a:prstDash val="solid"/>
            <a:round/>
          </a:ln>
        </c:spPr>
        <c:txPr>
          <a:bodyPr/>
          <a:lstStyle/>
          <a:p>
            <a:pPr>
              <a:defRPr sz="1100" b="0" i="0" u="none" strike="noStrike">
                <a:solidFill>
                  <a:srgbClr val="5E6675"/>
                </a:solidFill>
                <a:latin typeface="+mn-lt"/>
                <a:ea typeface="+mn-ea"/>
              </a:defRPr>
            </a:pPr>
            <a:endParaRPr lang="en-US" altLang="en-US"/>
          </a:p>
        </c:txPr>
        <c:crossAx val="2094734552"/>
        <c:crosses val="autoZero"/>
        <c:auto val="1"/>
        <c:lblAlgn val="ctr"/>
        <c:noMultiLvlLbl val="1"/>
      </c:catAx>
      <c:valAx>
        <c:axId val="2094734552"/>
        <c:scaling>
          <c:orientation val="minMax"/>
          <c:max val="30"/>
          <c:min val="0"/>
        </c:scaling>
        <c:delete val="1"/>
        <c:axPos val="b"/>
        <c:numFmt formatCode="General" sourceLinked="0"/>
        <c:majorTickMark val="none"/>
        <c:minorTickMark val="none"/>
        <c:tickLblPos val="low"/>
        <c:spPr>
          <a:ln w="12700" cap="flat">
            <a:noFill/>
            <a:prstDash val="solid"/>
            <a:round/>
          </a:ln>
        </c:spPr>
        <c:txPr>
          <a:bodyPr/>
          <a:lstStyle/>
          <a:p>
            <a:pPr>
              <a:defRPr sz="1100" b="0" i="0" u="none" strike="noStrike">
                <a:solidFill>
                  <a:srgbClr val="5E6675"/>
                </a:solidFill>
                <a:latin typeface="+mn-lt"/>
                <a:ea typeface="+mn-ea"/>
              </a:defRPr>
            </a:pPr>
            <a:endParaRPr lang="en-US" alt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
          <c:y val="0"/>
          <c:w val="0.806"/>
          <c:h val="1"/>
        </c:manualLayout>
      </c:layout>
      <c:barChart>
        <c:barDir val="bar"/>
        <c:grouping val="clustered"/>
        <c:varyColors val="0"/>
        <c:ser>
          <c:idx val="0"/>
          <c:order val="0"/>
          <c:tx>
            <c:strRef>
              <c:f>Sheet1!$B$1</c:f>
              <c:strCache>
                <c:ptCount val="1"/>
                <c:pt idx="0">
                  <c:v>Value</c:v>
                </c:pt>
              </c:strCache>
            </c:strRef>
          </c:tx>
          <c:spPr>
            <a:solidFill>
              <a:srgbClr val="2563EB"/>
            </a:solidFill>
            <a:effectLst/>
          </c:spPr>
          <c:invertIfNegative val="0"/>
          <c:dLbls>
            <c:dLbl>
              <c:idx val="0"/>
              <c:numFmt formatCode="#,##0"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dLbl>
              <c:idx val="1"/>
              <c:numFmt formatCode="#,##0" sourceLinked="0"/>
              <c:spPr>
                <a:noFill/>
                <a:ln>
                  <a:noFill/>
                </a:ln>
              </c:spPr>
              <c:txPr>
                <a:bodyPr/>
                <a:lstStyle/>
                <a:p>
                  <a:pPr>
                    <a:defRPr b="1" i="0" strike="noStrike" sz="1200" u="none">
                      <a:solidFill>
                        <a:srgbClr val="2563EB"/>
                      </a:solidFill>
                      <a:latin typeface="+mn-lt"/>
                      <a:ea typeface="+mn-ea"/>
                    </a:defRPr>
                  </a:pPr>
                </a:p>
              </c:txPr>
              <c:showLegendKey val="0"/>
              <c:showVal val="1"/>
              <c:showCatName val="0"/>
              <c:showSerName val="0"/>
              <c:showPercent val="0"/>
              <c:showBubbleSize val="0"/>
            </c:dLbl>
            <c:numFmt formatCode="#,##0"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dPt>
            <c:idx val="0"/>
            <c:invertIfNegative val="0"/>
            <c:bubble3D val="0"/>
            <c:spPr>
              <a:solidFill>
                <a:srgbClr val="2563EB"/>
              </a:solidFill>
              <a:effectLst/>
            </c:spPr>
          </c:dPt>
          <c:dPt>
            <c:idx val="1"/>
            <c:invertIfNegative val="0"/>
            <c:bubble3D val="0"/>
            <c:spPr>
              <a:solidFill>
                <a:srgbClr val="2563EB"/>
              </a:solidFill>
              <a:effectLst/>
            </c:spPr>
          </c:dPt>
          <c:dPt>
            <c:idx val="2"/>
            <c:invertIfNegative val="0"/>
            <c:bubble3D val="0"/>
            <c:spPr>
              <a:solidFill>
                <a:srgbClr val="C3C7D1"/>
              </a:solidFill>
              <a:effectLst/>
            </c:spPr>
          </c:dPt>
          <c:cat>
            <c:multiLvlStrRef>
              <c:f>Sheet1!$A$2:$A$4</c:f>
              <c:multiLvlStrCache>
                <c:ptCount val="3"/>
                <c:lvl>
                  <c:pt idx="0">
                    <c:v>Between H1 and the first H2</c:v>
                  </c:pt>
                  <c:pt idx="1">
                    <c:v>First line or first table under H2 one or two</c:v>
                  </c:pt>
                  <c:pt idx="2">
                    <c:v>Middle and later sections</c:v>
                  </c:pt>
                </c:lvl>
              </c:multiLvlStrCache>
            </c:multiLvlStrRef>
          </c:cat>
          <c:val>
            <c:numRef>
              <c:f>Sheet1!$B$2:$B$4</c:f>
              <c:numCache>
                <c:formatCode>General</c:formatCode>
                <c:ptCount val="3"/>
                <c:pt idx="0">
                  <c:v>32</c:v>
                </c:pt>
                <c:pt idx="1">
                  <c:v>23</c:v>
                </c:pt>
                <c:pt idx="2">
                  <c:v>17</c:v>
                </c:pt>
              </c:numCache>
            </c:numRef>
          </c:val>
        </c:ser>
        <c:dLbls>
          <c:numFmt formatCode="#,##0" sourceLinked="0"/>
          <c:txPr>
            <a:bodyPr/>
            <a:lstStyle/>
            <a:p>
              <a:pPr>
                <a:defRPr b="0" i="0" strike="noStrike" sz="1200" u="none">
                  <a:solidFill>
                    <a:srgbClr val="4A5160"/>
                  </a:solidFill>
                  <a:latin typeface="+mn-lt"/>
                  <a:ea typeface="+mn-ea"/>
                </a:defRPr>
              </a:pPr>
            </a:p>
          </c:txPr>
          <c:showLegendKey val="0"/>
          <c:showVal val="1"/>
          <c:showCatName val="0"/>
          <c:showSerName val="0"/>
          <c:showPercent val="0"/>
          <c:showBubbleSize val="0"/>
          <c:showLeaderLines val="0"/>
        </c:dLbls>
        <c:gapWidth val="154"/>
        <c:overlap val="0"/>
        <c:axId val="2094734554"/>
        <c:axId val="2094734552"/>
      </c:barChart>
      <c:catAx>
        <c:axId val="2094734554"/>
        <c:scaling>
          <c:orientation val="maxMin"/>
        </c:scaling>
        <c:delete val="1"/>
        <c:axPos val="l"/>
        <c:numFmt formatCode="General" sourceLinked="1"/>
        <c:majorTickMark val="none"/>
        <c:minorTickMark val="none"/>
        <c:tickLblPos val="nextTo"/>
        <c:spPr>
          <a:ln w="9525" cap="flat">
            <a:solidFill>
              <a:srgbClr val="AEB4C2"/>
            </a:solidFill>
            <a:prstDash val="solid"/>
            <a:round/>
          </a:ln>
        </c:spPr>
        <c:txPr>
          <a:bodyPr/>
          <a:lstStyle/>
          <a:p>
            <a:pPr>
              <a:defRPr sz="1100" b="0" i="0" u="none" strike="noStrike">
                <a:solidFill>
                  <a:srgbClr val="5E6675"/>
                </a:solidFill>
                <a:latin typeface="+mn-lt"/>
                <a:ea typeface="+mn-ea"/>
              </a:defRPr>
            </a:pPr>
            <a:endParaRPr lang="en-US" altLang="en-US"/>
          </a:p>
        </c:txPr>
        <c:crossAx val="2094734552"/>
        <c:crosses val="autoZero"/>
        <c:auto val="1"/>
        <c:lblAlgn val="ctr"/>
        <c:noMultiLvlLbl val="1"/>
      </c:catAx>
      <c:valAx>
        <c:axId val="2094734552"/>
        <c:scaling>
          <c:orientation val="minMax"/>
          <c:max val="32"/>
          <c:min val="0"/>
        </c:scaling>
        <c:delete val="1"/>
        <c:axPos val="b"/>
        <c:numFmt formatCode="General" sourceLinked="0"/>
        <c:majorTickMark val="none"/>
        <c:minorTickMark val="none"/>
        <c:tickLblPos val="low"/>
        <c:spPr>
          <a:ln w="12700" cap="flat">
            <a:noFill/>
            <a:prstDash val="solid"/>
            <a:round/>
          </a:ln>
        </c:spPr>
        <c:txPr>
          <a:bodyPr/>
          <a:lstStyle/>
          <a:p>
            <a:pPr>
              <a:defRPr sz="1100" b="0" i="0" u="none" strike="noStrike">
                <a:solidFill>
                  <a:srgbClr val="5E6675"/>
                </a:solidFill>
                <a:latin typeface="+mn-lt"/>
                <a:ea typeface="+mn-ea"/>
              </a:defRPr>
            </a:pPr>
            <a:endParaRPr lang="en-US" alt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ltLang="en-US"/>
              <a:t>7/23/19</a:t>
            </a:fld>
            <a:endParaRPr lang="en-US"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ltLang="en-US"/>
              <a:t>‹#›</a:t>
            </a:fld>
            <a:endParaRPr lang="en-US" alt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We asked 60 questions: the two AIs cite different pages.
Five industries, 60 buyer questions, 526 cited URLs (ChatGPT 307, Google AI Mode 219), 92 pages taken apart. Of ChatGPT's 307, just 22 sat in Google's top ten for the same question. No one can promise rankings; these 12 pages show what we measured and what you can do.
A 12-page quick read for Singapore SMEs: we asked 60 buyer questions; here is where the names in AI answers come from, and how to earn yours.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1</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Same questions: ChatGPT leans on government and official pages, AI Mode on peers and platforms.
Of 54 questions both engines answered, 36 shared not one URL. Work each engine separately. Only about 1% of AI Overview visits click a link (Pew, 2025, US sample): the prize is being named. Snapshot via model APIs, 23 Sep 2026.</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2</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Google's top ten covers about four in ten AI Mode citations but under one in ten for ChatGPT; in round one ChatGPT cited no forums, social or video.
Baseline: Google's organic top ten for the same question, same day, Singapore. By registered domain: AI Mode 53%, ChatGPT 25%. ChatGPT cited no forum or social pages in round one; asked whether one tuition centre was good, it cited a local parents' forum twice. Model APIs, 23 Sep 2026; the app may differ.</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3</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Technical and local SEO habits carry over; add one AI-specific check to each.
These are pass or fail: a firewall blocking AI, prices in images or mismatched addresses, and every page scores zero. Save answers before changing anything. Don't just append an allow block to robots.txt; it can cancel existing rules. Major AI crawlers skip JavaScript (Vercel &amp; MERJ, 500M+ fetches).
Table: the two identity rows of the source (NAP; facts page) share one row here to stay within 5 rows.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4</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Three questions tell you how tightly your sector is regulated.
Unsure? Go stricter: too loose can mean a fine, too strict only costs a few tactics. No licence but selling regulated products like supplements or devices? Your copy is still regulated. Strict-sector red lines: no "from" prices or ranges, no testimonials or before-and-after photos, no competitor comparisons, no asking for reviews, no paid Best or Top list spots.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5</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The mix of 30 questions: floors for location and price, a cap on bare category words.
Source questions from customers' words before buying, ad keywords, autocomplete and Search Console, and competitor pages. Never let AI invent them. Asking just "divorce lawyer", AI Mode listed 0 firms in 10 cities; adding "near me" restored every one (PRWeb, overseas). Our 6 Chinese questions drew 64 citations; fewer than 5 were Chinese pages, all in AI Mode.
Do not describe Chinese as an empty field: the 4 Chinese pages were counted page by page on 2026-09-24 and need a second check before external use.</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6</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Of the 75 citations we could trace to a sentence on the page, about seven in ten sit in the top 30%.
On 15 of 18 law pages, the copied line opened a paragraph. Counter-example: an H2 opening "is a complicated matter" was skipped; a direct answer in the same page's FAQ was copied. Tables go whole, headers included. Positions are estimated by eye; answers were stored to 600 characters.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7</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How a price guide page runs top to bottom; cited pages are copied most at the opening summary and first price table.
Marks: Required / Optional / Don't; Regulated = check your sector's advertising rules (strict sectors: no "from" prices or ranges).
8 of 8 cited dental price blogs put the year in the title; 10 of 11 cited clinic pages used a statement H1. Exact numbers beat tidy layout: one tutor agency's card said $35–$55, its table $25–$35; AI used the table. Supporting data: price queries trigger AI Overviews 92%–97% of the time (Whitespark, 540 US queries).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8</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Things often treated as must-dos turn up on few cited pages.
These are counts on cited pages, not experiments: they aren't what gets a page cited, but that doesn't prove they're useless. Cited pages ran as short as 40 words; the median was about 1,300–1,500. On medical pages, do name the doctor. 88.2% of sites blocking GPTBot still get cited (BuzzStream).
Row 6 of the source table (llms.txt, blocking GPTBot) sits in the right-hand panel.</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9</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Asked "who's best", neither engine cites a business's own "best" article.
Pool the sources across your 30 answers; the 20 most frequent are your targets. Correct what's wrong; if you're missing, start with free official directories and association profiles. Supporting data: 84% of AI citations come from others writing about you, 0.3% from paid placements (Muck Rack). Law and CRM rest on one question each.</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10</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Read the three numbers separately; each has its own win, never combine them into one score.
Re-ask your questions three times in one week to see how much results swing on their own; only bigger moves are real. Switch questions or tools and you can't compare. Put a number only you have on your price page, then search next month's answers for it. Nothing moving? Recheck access and identity. Watch just one? Make it errors.</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11</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Figure: Question wording decides page types: ask only about price and "who's best" and you see just 9.
The full playbook (in Chinese): 9 chapters, 4 appendices, a blueprint for each of 46 page types, sources and sample sizes for key numbers, plus a dental and aesthetics edition. The open-source version on GitHub is in English, ready for your AI assistant to check your site.
Want help with round one? admin@canlah.ai · WhatsApp +65 8110 0234. QR: https://canlah.ai/playbook/ · GitHub: https://github.com/Canlah-AI/geo-playbook</a:t>
            </a:r>
            <a:endParaRPr lang="en-US" altLang="en-US" dirty="0"/>
          </a:p>
        </p:txBody>
      </p:sp>
      <p:sp>
        <p:nvSpPr>
          <p:cNvPr id="4" name="Slide Number Placeholder 3"/>
          <p:cNvSpPr>
            <a:spLocks noGrp="1"/>
          </p:cNvSpPr>
          <p:nvPr>
            <p:ph type="sldNum" sz="quarter" idx="10"/>
          </p:nvPr>
        </p:nvSpPr>
        <p:spPr/>
        <p:txBody>
          <a:bodyPr/>
          <a:lstStyle/>
          <a:p>
            <a:fld id="{F7021451-1387-4CA6-816F-3879F97B5CBC}" type="slidenum">
              <a:rPr lang="en-US" altLang="en-US"/>
              <a:t>12</a:t>
            </a:fld>
            <a:endParaRPr lang="en-US" alt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image-1005-2.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image-1006-2.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image" Target="../media/image-1007-2.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image" Target="../media/image-1009-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image" Target="../media/image-1010-2.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image" Target="../media/image-1011-2.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image" Target="../media/image-1012-2.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image" Target="../media/image-1013-2.png"/><Relationship Id="rId3"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2.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image" Target="../media/image-1016-2.png"/><Relationship Id="rId3"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image" Target="../media/image-1018-2.png"/><Relationship Id="rId3"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019-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99 DO NOT USE BELOW · 以下为外来版式">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1 Cover Photo Dark · 封面深色摄影">
    <p:bg>
      <p:bgPr>
        <a:solidFill>
          <a:srgbClr val="0B1220"/>
        </a:solidFill>
      </p:bgPr>
    </p:bg>
    <p:spTree>
      <p:nvGrpSpPr>
        <p:cNvPr id="1" name=""/>
        <p:cNvGrpSpPr/>
        <p:nvPr/>
      </p:nvGrpSpPr>
      <p:grpSpPr>
        <a:xfrm>
          <a:off x="0" y="0"/>
          <a:ext cx="0" cy="0"/>
          <a:chOff x="0" y="0"/>
          <a:chExt cx="0" cy="0"/>
        </a:xfrm>
      </p:grpSpPr>
      <p:sp>
        <p:nvSpPr>
          <p:cNvPr id="2" name="Shape 0"/>
          <p:cNvSpPr/>
          <p:nvPr/>
        </p:nvSpPr>
        <p:spPr>
          <a:xfrm>
            <a:off x="685800" y="6181344"/>
            <a:ext cx="4709160" cy="0"/>
          </a:xfrm>
          <a:prstGeom prst="line">
            <a:avLst/>
          </a:prstGeom>
          <a:noFill/>
          <a:ln w="9525">
            <a:solidFill>
              <a:srgbClr val="334155"/>
            </a:solidFill>
            <a:prstDash val="solid"/>
          </a:ln>
        </p:spPr>
      </p:sp>
      <p:sp>
        <p:nvSpPr>
          <p:cNvPr id="3" name="cl-ph-photo"/>
          <p:cNvSpPr/>
          <p:nvPr>
            <p:ph idx="101" hasCustomPrompt="1"/>
          </p:nvPr>
        </p:nvSpPr>
        <p:spPr>
          <a:xfrm>
            <a:off x="5394960" y="0"/>
            <a:ext cx="6796735" cy="685800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插入深色静物摄影（kit/assets/photos）</a:t>
            </a:r>
            <a:endParaRPr lang="en-US" altLang="en-US" dirty="0"/>
          </a:p>
        </p:txBody>
      </p:sp>
      <p:sp>
        <p:nvSpPr>
          <p:cNvPr id="4" name="cl-ph-tracker"/>
          <p:cNvSpPr/>
          <p:nvPr>
            <p:ph idx="102" type="body" hasCustomPrompt="1"/>
          </p:nvPr>
        </p:nvSpPr>
        <p:spPr>
          <a:xfrm>
            <a:off x="685800" y="502920"/>
            <a:ext cx="4572000" cy="237744"/>
          </a:xfrm>
          <a:prstGeom prst="rect">
            <a:avLst/>
          </a:prstGeom>
          <a:noFill/>
          <a:ln/>
        </p:spPr>
        <p:txBody>
          <a:bodyPr wrap="square" rtlCol="0"/>
          <a:lstStyle>
            <a:lvl1pPr algn="l" indent="0" marL="0">
              <a:buNone/>
              <a:defRPr lang="en-US" altLang="en-US" sz="1000" b="1" spc="150" kern="0" dirty="0">
                <a:solidFill>
                  <a:srgbClr val="AEB4C2"/>
                </a:solidFill>
                <a:latin typeface="Consolas" pitchFamily="49" charset="0"/>
                <a:ea typeface="+mn-ea"/>
                <a:cs typeface="+mn-cs"/>
              </a:defRPr>
            </a:lvl1pPr>
          </a:lstStyle>
          <a:p>
            <a:pPr algn="l" indent="0" marL="0">
              <a:buNone/>
            </a:pPr>
            <a:r>
              <a:rPr lang="en-US" altLang="en-US" sz="1000" b="1" spc="150" kern="0" dirty="0">
                <a:solidFill>
                  <a:srgbClr val="AEB4C2"/>
                </a:solidFill>
                <a:latin typeface="Consolas" pitchFamily="49" charset="0"/>
                <a:ea typeface="+mn-ea"/>
                <a:cs typeface="+mn-cs"/>
              </a:rPr>
              <a:t>02 · 章节 / SECTION</a:t>
            </a:r>
            <a:endParaRPr lang="en-US" altLang="en-US" sz="1000" dirty="0"/>
          </a:p>
        </p:txBody>
      </p:sp>
      <p:sp>
        <p:nvSpPr>
          <p:cNvPr id="5" name="cl-ph-title"/>
          <p:cNvSpPr/>
          <p:nvPr>
            <p:ph idx="103" type="title" hasCustomPrompt="1"/>
          </p:nvPr>
        </p:nvSpPr>
        <p:spPr>
          <a:xfrm>
            <a:off x="685800" y="2331720"/>
            <a:ext cx="4572000" cy="1280160"/>
          </a:xfrm>
          <a:prstGeom prst="rect">
            <a:avLst/>
          </a:prstGeom>
          <a:noFill/>
          <a:ln/>
        </p:spPr>
        <p:txBody>
          <a:bodyPr wrap="square" rtlCol="0"/>
          <a:lstStyle>
            <a:lvl1pPr algn="l" indent="0" marL="0">
              <a:lnSpc>
                <a:spcPts val="5100"/>
              </a:lnSpc>
              <a:buNone/>
              <a:defRPr lang="en-US" altLang="en-US" sz="4400" b="1" dirty="0">
                <a:solidFill>
                  <a:srgbClr val="FFFFFF"/>
                </a:solidFill>
              </a:defRPr>
            </a:lvl1pPr>
          </a:lstStyle>
          <a:p>
            <a:pPr algn="l" indent="0" marL="0">
              <a:lnSpc>
                <a:spcPts val="5100"/>
              </a:lnSpc>
              <a:buNone/>
            </a:pPr>
            <a:r>
              <a:rPr lang="en-US" altLang="en-US" sz="4400" b="1" dirty="0">
                <a:solidFill>
                  <a:srgbClr val="FFFFFF"/>
                </a:solidFill>
              </a:rPr>
              <a:t>≤2 行，每行 ≤8 字</a:t>
            </a:r>
            <a:endParaRPr lang="en-US" altLang="en-US" sz="4400" dirty="0"/>
          </a:p>
        </p:txBody>
      </p:sp>
      <p:sp>
        <p:nvSpPr>
          <p:cNvPr id="6" name="cl-ph-lede"/>
          <p:cNvSpPr/>
          <p:nvPr>
            <p:ph idx="104" type="body" hasCustomPrompt="1"/>
          </p:nvPr>
        </p:nvSpPr>
        <p:spPr>
          <a:xfrm>
            <a:off x="685800" y="3749040"/>
            <a:ext cx="4572000" cy="548640"/>
          </a:xfrm>
          <a:prstGeom prst="rect">
            <a:avLst/>
          </a:prstGeom>
          <a:noFill/>
          <a:ln/>
        </p:spPr>
        <p:txBody>
          <a:bodyPr wrap="square" rtlCol="0"/>
          <a:lstStyle>
            <a:lvl1pPr algn="l" indent="0" marL="0">
              <a:lnSpc>
                <a:spcPts val="2000"/>
              </a:lnSpc>
              <a:buNone/>
              <a:defRPr lang="en-US" altLang="en-US" sz="1400" dirty="0">
                <a:solidFill>
                  <a:srgbClr val="C3C7D1"/>
                </a:solidFill>
              </a:defRPr>
            </a:lvl1pPr>
          </a:lstStyle>
          <a:p>
            <a:pPr algn="l" indent="0" marL="0">
              <a:lnSpc>
                <a:spcPts val="2000"/>
              </a:lnSpc>
              <a:buNone/>
            </a:pPr>
            <a:r>
              <a:rPr lang="en-US" altLang="en-US" sz="1400" dirty="0">
                <a:solidFill>
                  <a:srgbClr val="C3C7D1"/>
                </a:solidFill>
              </a:rPr>
              <a:t>一句话说明这份文件给谁、解决什么</a:t>
            </a:r>
            <a:endParaRPr lang="en-US" altLang="en-US" sz="1400" dirty="0"/>
          </a:p>
        </p:txBody>
      </p:sp>
      <p:sp>
        <p:nvSpPr>
          <p:cNvPr id="7" name="cl-ph-contact"/>
          <p:cNvSpPr/>
          <p:nvPr>
            <p:ph idx="105" type="body" hasCustomPrompt="1"/>
          </p:nvPr>
        </p:nvSpPr>
        <p:spPr>
          <a:xfrm>
            <a:off x="685800" y="6291072"/>
            <a:ext cx="3657600" cy="274320"/>
          </a:xfrm>
          <a:prstGeom prst="rect">
            <a:avLst/>
          </a:prstGeom>
          <a:noFill/>
          <a:ln/>
        </p:spPr>
        <p:txBody>
          <a:bodyPr wrap="square" rtlCol="0"/>
          <a:lstStyle>
            <a:lvl1pPr algn="l" indent="0" marL="0">
              <a:buNone/>
              <a:defRPr lang="en-US" altLang="en-US" sz="1000" dirty="0">
                <a:solidFill>
                  <a:srgbClr val="AEB4C2"/>
                </a:solidFill>
                <a:latin typeface="Consolas" pitchFamily="49" charset="0"/>
                <a:ea typeface="+mn-ea"/>
                <a:cs typeface="+mn-cs"/>
              </a:defRPr>
            </a:lvl1pPr>
          </a:lstStyle>
          <a:p>
            <a:pPr algn="l" indent="0" marL="0">
              <a:buNone/>
            </a:pPr>
            <a:r>
              <a:rPr lang="en-US" altLang="en-US" sz="1000" dirty="0">
                <a:solidFill>
                  <a:srgbClr val="AEB4C2"/>
                </a:solidFill>
                <a:latin typeface="Consolas" pitchFamily="49" charset="0"/>
                <a:ea typeface="+mn-ea"/>
                <a:cs typeface="+mn-cs"/>
              </a:rPr>
              <a:t>admin@canlah.ai · WhatsApp</a:t>
            </a:r>
            <a:endParaRPr lang="en-US" altLang="en-US" sz="1000" dirty="0"/>
          </a:p>
        </p:txBody>
      </p:sp>
      <p:sp>
        <p:nvSpPr>
          <p:cNvPr id="8" name="cl-ph-deckId"/>
          <p:cNvSpPr/>
          <p:nvPr>
            <p:ph idx="106" type="body" hasCustomPrompt="1"/>
          </p:nvPr>
        </p:nvSpPr>
        <p:spPr>
          <a:xfrm>
            <a:off x="4114800" y="6291072"/>
            <a:ext cx="3931920" cy="274320"/>
          </a:xfrm>
          <a:prstGeom prst="rect">
            <a:avLst/>
          </a:prstGeom>
          <a:noFill/>
          <a:ln/>
        </p:spPr>
        <p:txBody>
          <a:bodyPr wrap="square" rtlCol="0"/>
          <a:lstStyle>
            <a:lvl1pPr algn="l" indent="0" marL="0">
              <a:buNone/>
              <a:defRPr lang="en-US" altLang="en-US" sz="1000" dirty="0">
                <a:solidFill>
                  <a:srgbClr val="AEB4C2"/>
                </a:solidFill>
                <a:latin typeface="Consolas" pitchFamily="49" charset="0"/>
                <a:ea typeface="+mn-ea"/>
                <a:cs typeface="+mn-cs"/>
              </a:defRPr>
            </a:lvl1pPr>
          </a:lstStyle>
          <a:p>
            <a:pPr algn="l" indent="0" marL="0">
              <a:buNone/>
            </a:pPr>
            <a:r>
              <a:rPr lang="en-US" altLang="en-US" sz="1000" dirty="0">
                <a:solidFill>
                  <a:srgbClr val="AEB4C2"/>
                </a:solidFill>
                <a:latin typeface="Consolas" pitchFamily="49" charset="0"/>
                <a:ea typeface="+mn-ea"/>
                <a:cs typeface="+mn-cs"/>
              </a:rPr>
              <a:t>PROPOSAL · No.01 / 12</a:t>
            </a:r>
            <a:endParaRPr lang="en-US" alt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2 Cover Type Light · 封面浅色排版">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OpenAI Select Partner">    </p:cNvPr>
          <p:cNvPicPr>
            <a:picLocks noChangeAspect="1"/>
          </p:cNvPicPr>
          <p:nvPr/>
        </p:nvPicPr>
        <p:blipFill>
          <a:blip r:embed="rId1"/>
          <a:stretch>
            <a:fillRect/>
          </a:stretch>
        </p:blipFill>
        <p:spPr>
          <a:xfrm>
            <a:off x="10305288" y="329184"/>
            <a:ext cx="1200607" cy="566928"/>
          </a:xfrm>
          <a:prstGeom prst="rect">
            <a:avLst/>
          </a:prstGeom>
        </p:spPr>
      </p:pic>
      <p:pic>
        <p:nvPicPr>
          <p:cNvPr id="4" name="Image 1" descr="Canlah AI">    </p:cNvPr>
          <p:cNvPicPr>
            <a:picLocks noChangeAspect="1"/>
          </p:cNvPicPr>
          <p:nvPr/>
        </p:nvPicPr>
        <p:blipFill>
          <a:blip r:embed="rId2"/>
          <a:stretch>
            <a:fillRect/>
          </a:stretch>
        </p:blipFill>
        <p:spPr>
          <a:xfrm>
            <a:off x="685800" y="502920"/>
            <a:ext cx="1380744" cy="402336"/>
          </a:xfrm>
          <a:prstGeom prst="rect">
            <a:avLst/>
          </a:prstGeom>
        </p:spPr>
      </p:pic>
      <p:sp>
        <p:nvSpPr>
          <p:cNvPr id="5" name="cl-ph-title"/>
          <p:cNvSpPr/>
          <p:nvPr>
            <p:ph idx="103" type="title" hasCustomPrompt="1"/>
          </p:nvPr>
        </p:nvSpPr>
        <p:spPr>
          <a:xfrm>
            <a:off x="685800" y="2194560"/>
            <a:ext cx="6949440" cy="1280160"/>
          </a:xfrm>
          <a:prstGeom prst="rect">
            <a:avLst/>
          </a:prstGeom>
          <a:noFill/>
          <a:ln/>
        </p:spPr>
        <p:txBody>
          <a:bodyPr wrap="square" rtlCol="0"/>
          <a:lstStyle>
            <a:lvl1pPr algn="l" indent="0" marL="0">
              <a:lnSpc>
                <a:spcPts val="5100"/>
              </a:lnSpc>
              <a:buNone/>
              <a:defRPr lang="en-US" altLang="en-US" sz="4400" b="1" dirty="0">
                <a:solidFill>
                  <a:srgbClr val="0E1116"/>
                </a:solidFill>
              </a:defRPr>
            </a:lvl1pPr>
          </a:lstStyle>
          <a:p>
            <a:pPr algn="l" indent="0" marL="0">
              <a:lnSpc>
                <a:spcPts val="5100"/>
              </a:lnSpc>
              <a:buNone/>
            </a:pPr>
            <a:r>
              <a:rPr lang="en-US" altLang="en-US" sz="4400" b="1" dirty="0">
                <a:solidFill>
                  <a:srgbClr val="0E1116"/>
                </a:solidFill>
              </a:rPr>
              <a:t>≤2 行的封面标题</a:t>
            </a:r>
            <a:endParaRPr lang="en-US" altLang="en-US" sz="4400" dirty="0"/>
          </a:p>
        </p:txBody>
      </p:sp>
      <p:sp>
        <p:nvSpPr>
          <p:cNvPr id="6" name="cl-ph-lede"/>
          <p:cNvSpPr/>
          <p:nvPr>
            <p:ph idx="104" type="body" hasCustomPrompt="1"/>
          </p:nvPr>
        </p:nvSpPr>
        <p:spPr>
          <a:xfrm>
            <a:off x="685800" y="3657600"/>
            <a:ext cx="6949440" cy="548640"/>
          </a:xfrm>
          <a:prstGeom prst="rect">
            <a:avLst/>
          </a:prstGeom>
          <a:noFill/>
          <a:ln/>
        </p:spPr>
        <p:txBody>
          <a:bodyPr wrap="square" rtlCol="0"/>
          <a:lstStyle>
            <a:lvl1pPr algn="l" indent="0" marL="0">
              <a:lnSpc>
                <a:spcPts val="2200"/>
              </a:lnSpc>
              <a:spcAft>
                <a:spcPts val="800"/>
              </a:spcAft>
              <a:buNone/>
              <a:defRPr lang="en-US" altLang="en-US" sz="1600" dirty="0">
                <a:solidFill>
                  <a:srgbClr val="4A5160"/>
                </a:solidFill>
              </a:defRPr>
            </a:lvl1pPr>
          </a:lstStyle>
          <a:p>
            <a:pPr algn="l" indent="0" marL="0">
              <a:lnSpc>
                <a:spcPts val="2200"/>
              </a:lnSpc>
              <a:spcAft>
                <a:spcPts val="800"/>
              </a:spcAft>
              <a:buNone/>
            </a:pPr>
            <a:r>
              <a:rPr lang="en-US" altLang="en-US" sz="1600" dirty="0">
                <a:solidFill>
                  <a:srgbClr val="4A5160"/>
                </a:solidFill>
              </a:rPr>
              <a:t>一句话说明这份文件给谁、解决什么</a:t>
            </a:r>
            <a:endParaRPr lang="en-US" altLang="en-US" sz="1600" dirty="0"/>
          </a:p>
        </p:txBody>
      </p:sp>
      <p:sp>
        <p:nvSpPr>
          <p:cNvPr id="7" name="cl-ph-meta"/>
          <p:cNvSpPr/>
          <p:nvPr>
            <p:ph idx="105" type="body" hasCustomPrompt="1"/>
          </p:nvPr>
        </p:nvSpPr>
        <p:spPr>
          <a:xfrm>
            <a:off x="685800" y="6291072"/>
            <a:ext cx="7315200" cy="274320"/>
          </a:xfrm>
          <a:prstGeom prst="rect">
            <a:avLst/>
          </a:prstGeom>
          <a:noFill/>
          <a:ln/>
        </p:spPr>
        <p:txBody>
          <a:bodyPr wrap="square" rtlCol="0"/>
          <a:lstStyle>
            <a:lvl1pPr algn="l" indent="0" marL="0">
              <a:buNone/>
              <a:defRPr lang="en-US" altLang="en-US" sz="1000" dirty="0">
                <a:solidFill>
                  <a:srgbClr val="5E6675"/>
                </a:solidFill>
                <a:latin typeface="Consolas" pitchFamily="49" charset="0"/>
                <a:ea typeface="+mn-ea"/>
                <a:cs typeface="+mn-cs"/>
              </a:defRPr>
            </a:lvl1pPr>
          </a:lstStyle>
          <a:p>
            <a:pPr algn="l" indent="0" marL="0">
              <a:buNone/>
            </a:pPr>
            <a:r>
              <a:rPr lang="en-US" altLang="en-US" sz="1000" dirty="0">
                <a:solidFill>
                  <a:srgbClr val="5E6675"/>
                </a:solidFill>
                <a:latin typeface="Consolas" pitchFamily="49" charset="0"/>
                <a:ea typeface="+mn-ea"/>
                <a:cs typeface="+mn-cs"/>
              </a:rPr>
              <a:t>为〔客户〕准备 · 2026-09</a:t>
            </a:r>
            <a:endParaRPr lang="en-US" altLang="en-US" sz="1000" dirty="0"/>
          </a:p>
        </p:txBody>
      </p:sp>
      <p:sp>
        <p:nvSpPr>
          <p:cNvPr id="8" name="cl-ph-pic"/>
          <p:cNvSpPr/>
          <p:nvPr>
            <p:ph idx="106" hasCustomPrompt="1"/>
          </p:nvPr>
        </p:nvSpPr>
        <p:spPr>
          <a:xfrm>
            <a:off x="8052206" y="1280160"/>
            <a:ext cx="3454603" cy="457200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可选：产品截图 / 报告样张</a:t>
            </a:r>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3 Section Dark · 章节页">
    <p:bg>
      <p:bgPr>
        <a:solidFill>
          <a:srgbClr val="0B1220"/>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334155"/>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sp>
        <p:nvSpPr>
          <p:cNvPr id="4" name="cl-ph-tracker"/>
          <p:cNvSpPr/>
          <p:nvPr>
            <p:ph idx="102"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AEB4C2"/>
                </a:solidFill>
                <a:latin typeface="Consolas" pitchFamily="49" charset="0"/>
                <a:ea typeface="+mn-ea"/>
                <a:cs typeface="+mn-cs"/>
              </a:defRPr>
            </a:lvl1pPr>
          </a:lstStyle>
          <a:p>
            <a:pPr algn="l" indent="0" marL="0">
              <a:buNone/>
            </a:pPr>
            <a:r>
              <a:rPr lang="en-US" altLang="en-US" sz="1000" b="1" spc="150" kern="0" dirty="0">
                <a:solidFill>
                  <a:srgbClr val="AEB4C2"/>
                </a:solidFill>
                <a:latin typeface="Consolas" pitchFamily="49" charset="0"/>
                <a:ea typeface="+mn-ea"/>
                <a:cs typeface="+mn-cs"/>
              </a:rPr>
              <a:t>02 · 章节 / SECTION</a:t>
            </a:r>
            <a:endParaRPr lang="en-US" altLang="en-US" sz="1000" dirty="0"/>
          </a:p>
        </p:txBody>
      </p:sp>
      <p:sp>
        <p:nvSpPr>
          <p:cNvPr id="5" name="cl-ph-num"/>
          <p:cNvSpPr/>
          <p:nvPr>
            <p:ph idx="103" type="body" hasCustomPrompt="1"/>
          </p:nvPr>
        </p:nvSpPr>
        <p:spPr>
          <a:xfrm>
            <a:off x="685800" y="1920240"/>
            <a:ext cx="2743200" cy="914400"/>
          </a:xfrm>
          <a:prstGeom prst="rect">
            <a:avLst/>
          </a:prstGeom>
          <a:noFill/>
          <a:ln/>
        </p:spPr>
        <p:txBody>
          <a:bodyPr wrap="square" rtlCol="0"/>
          <a:lstStyle>
            <a:lvl1pPr algn="l" indent="0" marL="0">
              <a:buNone/>
              <a:defRPr lang="en-US" altLang="en-US" sz="7200" b="1" dirty="0">
                <a:solidFill>
                  <a:srgbClr val="60A5FA"/>
                </a:solidFill>
              </a:defRPr>
            </a:lvl1pPr>
          </a:lstStyle>
          <a:p>
            <a:pPr algn="l" indent="0" marL="0">
              <a:buNone/>
            </a:pPr>
            <a:r>
              <a:rPr lang="en-US" altLang="en-US" sz="7200" b="1" dirty="0">
                <a:solidFill>
                  <a:srgbClr val="60A5FA"/>
                </a:solidFill>
              </a:rPr>
              <a:t>02</a:t>
            </a:r>
            <a:endParaRPr lang="en-US" altLang="en-US" sz="7200" dirty="0"/>
          </a:p>
        </p:txBody>
      </p:sp>
      <p:sp>
        <p:nvSpPr>
          <p:cNvPr id="6" name="cl-ph-title"/>
          <p:cNvSpPr/>
          <p:nvPr>
            <p:ph idx="104" type="title" hasCustomPrompt="1"/>
          </p:nvPr>
        </p:nvSpPr>
        <p:spPr>
          <a:xfrm>
            <a:off x="685800" y="3017520"/>
            <a:ext cx="8686800" cy="1097280"/>
          </a:xfrm>
          <a:prstGeom prst="rect">
            <a:avLst/>
          </a:prstGeom>
          <a:noFill/>
          <a:ln/>
        </p:spPr>
        <p:txBody>
          <a:bodyPr wrap="square" rtlCol="0"/>
          <a:lstStyle>
            <a:lvl1pPr algn="l" indent="0" marL="0">
              <a:lnSpc>
                <a:spcPts val="5100"/>
              </a:lnSpc>
              <a:buNone/>
              <a:defRPr lang="en-US" altLang="en-US" sz="4400" b="1" dirty="0">
                <a:solidFill>
                  <a:srgbClr val="FFFFFF"/>
                </a:solidFill>
              </a:defRPr>
            </a:lvl1pPr>
          </a:lstStyle>
          <a:p>
            <a:pPr algn="l" indent="0" marL="0">
              <a:lnSpc>
                <a:spcPts val="5100"/>
              </a:lnSpc>
              <a:buNone/>
            </a:pPr>
            <a:r>
              <a:rPr lang="en-US" altLang="en-US" sz="4400" b="1" dirty="0">
                <a:solidFill>
                  <a:srgbClr val="FFFFFF"/>
                </a:solidFill>
              </a:rPr>
              <a:t>本章结论（一句话）</a:t>
            </a:r>
            <a:endParaRPr lang="en-US" altLang="en-US" sz="4400" dirty="0"/>
          </a:p>
        </p:txBody>
      </p:sp>
      <p:sp>
        <p:nvSpPr>
          <p:cNvPr id="7" name="cl-ph-lede"/>
          <p:cNvSpPr/>
          <p:nvPr>
            <p:ph idx="105" type="body" hasCustomPrompt="1"/>
          </p:nvPr>
        </p:nvSpPr>
        <p:spPr>
          <a:xfrm>
            <a:off x="685800" y="4206240"/>
            <a:ext cx="8686800" cy="457200"/>
          </a:xfrm>
          <a:prstGeom prst="rect">
            <a:avLst/>
          </a:prstGeom>
          <a:noFill/>
          <a:ln/>
        </p:spPr>
        <p:txBody>
          <a:bodyPr wrap="square" rtlCol="0"/>
          <a:lstStyle>
            <a:lvl1pPr algn="l" indent="0" marL="0">
              <a:lnSpc>
                <a:spcPts val="2200"/>
              </a:lnSpc>
              <a:buNone/>
              <a:defRPr lang="en-US" altLang="en-US" sz="1600" dirty="0">
                <a:solidFill>
                  <a:srgbClr val="C3C7D1"/>
                </a:solidFill>
              </a:defRPr>
            </a:lvl1pPr>
          </a:lstStyle>
          <a:p>
            <a:pPr algn="l" indent="0" marL="0">
              <a:lnSpc>
                <a:spcPts val="2200"/>
              </a:lnSpc>
              <a:buNone/>
            </a:pPr>
            <a:r>
              <a:rPr lang="en-US" altLang="en-US" sz="1600" dirty="0">
                <a:solidFill>
                  <a:srgbClr val="C3C7D1"/>
                </a:solidFill>
              </a:rPr>
              <a:t>一句导语</a:t>
            </a:r>
            <a:endParaRPr lang="en-US" altLang="en-US" sz="1600" dirty="0"/>
          </a:p>
        </p:txBody>
      </p:sp>
      <p:sp>
        <p:nvSpPr>
          <p:cNvPr id="8" name="cl-ph-path"/>
          <p:cNvSpPr/>
          <p:nvPr>
            <p:ph idx="106" type="body" hasCustomPrompt="1"/>
          </p:nvPr>
        </p:nvSpPr>
        <p:spPr>
          <a:xfrm>
            <a:off x="685800" y="4937760"/>
            <a:ext cx="10820095" cy="548640"/>
          </a:xfrm>
          <a:prstGeom prst="rect">
            <a:avLst/>
          </a:prstGeom>
          <a:noFill/>
          <a:ln/>
        </p:spPr>
        <p:txBody>
          <a:bodyPr wrap="square" rtlCol="0"/>
          <a:lstStyle>
            <a:lvl1pPr algn="l" indent="0" marL="0">
              <a:lnSpc>
                <a:spcPts val="2000"/>
              </a:lnSpc>
              <a:buNone/>
              <a:defRPr lang="en-US" altLang="en-US" sz="1400" dirty="0">
                <a:solidFill>
                  <a:srgbClr val="AEB4C2"/>
                </a:solidFill>
              </a:defRPr>
            </a:lvl1pPr>
          </a:lstStyle>
          <a:p>
            <a:pPr algn="l" indent="0" marL="0">
              <a:lnSpc>
                <a:spcPts val="2000"/>
              </a:lnSpc>
              <a:buNone/>
            </a:pPr>
            <a:r>
              <a:rPr lang="en-US" altLang="en-US" sz="1400" dirty="0">
                <a:solidFill>
                  <a:srgbClr val="AEB4C2"/>
                </a:solidFill>
              </a:rPr>
              <a:t>可选：本章 3 步小路径</a:t>
            </a:r>
            <a:endParaRPr lang="en-US" altLang="en-US" sz="1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4 Agenda · 目录">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list"/>
          <p:cNvSpPr/>
          <p:nvPr>
            <p:ph idx="106" type="body" hasCustomPrompt="1"/>
          </p:nvPr>
        </p:nvSpPr>
        <p:spPr>
          <a:xfrm>
            <a:off x="685800" y="2194560"/>
            <a:ext cx="7137806" cy="3520440"/>
          </a:xfrm>
          <a:prstGeom prst="rect">
            <a:avLst/>
          </a:prstGeom>
          <a:noFill/>
          <a:ln/>
        </p:spPr>
        <p:txBody>
          <a:bodyPr wrap="square" rtlCol="0"/>
          <a:lstStyle>
            <a:lvl1pPr algn="l" indent="0" marL="0">
              <a:lnSpc>
                <a:spcPts val="3600"/>
              </a:lnSpc>
              <a:spcAft>
                <a:spcPts val="800"/>
              </a:spcAft>
              <a:buNone/>
              <a:defRPr lang="en-US" altLang="en-US" sz="2000" dirty="0">
                <a:solidFill>
                  <a:srgbClr val="4A5160"/>
                </a:solidFill>
              </a:defRPr>
            </a:lvl1pPr>
          </a:lstStyle>
          <a:p>
            <a:pPr algn="l" indent="0" marL="0">
              <a:lnSpc>
                <a:spcPts val="3600"/>
              </a:lnSpc>
              <a:spcAft>
                <a:spcPts val="800"/>
              </a:spcAft>
              <a:buNone/>
            </a:pPr>
            <a:r>
              <a:rPr lang="en-US" altLang="en-US" sz="2000" dirty="0">
                <a:solidFill>
                  <a:srgbClr val="4A5160"/>
                </a:solidFill>
              </a:rPr>
              <a:t>01  章节一</a:t>
            </a:r>
            <a:endParaRPr lang="en-US" altLang="en-US" sz="2000" dirty="0"/>
          </a:p>
          <a:p>
            <a:pPr algn="l" indent="0" marL="0">
              <a:lnSpc>
                <a:spcPts val="3600"/>
              </a:lnSpc>
              <a:spcAft>
                <a:spcPts val="800"/>
              </a:spcAft>
              <a:buNone/>
            </a:pPr>
            <a:r>
              <a:rPr lang="en-US" altLang="en-US" sz="2000" dirty="0">
                <a:solidFill>
                  <a:srgbClr val="4A5160"/>
                </a:solidFill>
              </a:rPr>
              <a:t>02  章节二</a:t>
            </a:r>
            <a:endParaRPr lang="en-US" altLang="en-US" sz="2000" dirty="0"/>
          </a:p>
          <a:p>
            <a:pPr algn="l" indent="0" marL="0">
              <a:lnSpc>
                <a:spcPts val="3600"/>
              </a:lnSpc>
              <a:spcAft>
                <a:spcPts val="800"/>
              </a:spcAft>
              <a:buNone/>
            </a:pPr>
            <a:r>
              <a:rPr lang="en-US" altLang="en-US" sz="2000" dirty="0">
                <a:solidFill>
                  <a:srgbClr val="4A5160"/>
                </a:solidFill>
              </a:rPr>
              <a:t>03  章节三</a:t>
            </a:r>
            <a:endParaRPr lang="en-US" altLang="en-US" sz="2000" dirty="0"/>
          </a:p>
        </p:txBody>
      </p:sp>
      <p:sp>
        <p:nvSpPr>
          <p:cNvPr id="9" name="cl-ph-source"/>
          <p:cNvSpPr/>
          <p:nvPr>
            <p:ph idx="107"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05 Title + Free · 标题+自由区">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source"/>
          <p:cNvSpPr/>
          <p:nvPr>
            <p:ph idx="106"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6 Title + Body · 标题+正文">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body"/>
          <p:cNvSpPr/>
          <p:nvPr>
            <p:ph idx="106" type="body" hasCustomPrompt="1"/>
          </p:nvPr>
        </p:nvSpPr>
        <p:spPr>
          <a:xfrm>
            <a:off x="685800" y="2194560"/>
            <a:ext cx="10820095" cy="352044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正文 ≤120 字；多出来的放演讲者备注。不自动缩字。</a:t>
            </a:r>
            <a:endParaRPr lang="en-US" altLang="en-US" sz="1600" dirty="0"/>
          </a:p>
        </p:txBody>
      </p:sp>
      <p:sp>
        <p:nvSpPr>
          <p:cNvPr id="9" name="cl-ph-source"/>
          <p:cNvSpPr/>
          <p:nvPr>
            <p:ph idx="107"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7 Two Column · 两栏 6+6">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left"/>
          <p:cNvSpPr/>
          <p:nvPr>
            <p:ph idx="106" type="body" hasCustomPrompt="1"/>
          </p:nvPr>
        </p:nvSpPr>
        <p:spPr>
          <a:xfrm>
            <a:off x="685800" y="2194560"/>
            <a:ext cx="5296205" cy="352044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左栏：图或文</a:t>
            </a:r>
            <a:endParaRPr lang="en-US" altLang="en-US" sz="1600" dirty="0"/>
          </a:p>
        </p:txBody>
      </p:sp>
      <p:sp>
        <p:nvSpPr>
          <p:cNvPr id="9" name="cl-ph-right"/>
          <p:cNvSpPr/>
          <p:nvPr>
            <p:ph idx="107" type="body" hasCustomPrompt="1"/>
          </p:nvPr>
        </p:nvSpPr>
        <p:spPr>
          <a:xfrm>
            <a:off x="6210605" y="2194560"/>
            <a:ext cx="5296205" cy="352044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右栏：图或文</a:t>
            </a:r>
            <a:endParaRPr lang="en-US" altLang="en-US" sz="1600" dirty="0"/>
          </a:p>
        </p:txBody>
      </p:sp>
      <p:sp>
        <p:nvSpPr>
          <p:cNvPr id="10" name="cl-ph-source"/>
          <p:cNvSpPr/>
          <p:nvPr>
            <p:ph idx="108"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08 Chart + Takeaway · 图表+结论 8+4">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chart"/>
          <p:cNvSpPr/>
          <p:nvPr>
            <p:ph idx="106" type="chart" hasCustomPrompt="1"/>
          </p:nvPr>
        </p:nvSpPr>
        <p:spPr>
          <a:xfrm>
            <a:off x="685800" y="2194560"/>
            <a:ext cx="7137806" cy="352044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插入原生图表（高亮一个，其余灰）</a:t>
            </a:r>
            <a:endParaRPr lang="en-US" altLang="en-US" dirty="0"/>
          </a:p>
        </p:txBody>
      </p:sp>
      <p:sp>
        <p:nvSpPr>
          <p:cNvPr id="9" name="cl-ph-takeaway"/>
          <p:cNvSpPr/>
          <p:nvPr>
            <p:ph idx="107" type="body" hasCustomPrompt="1"/>
          </p:nvPr>
        </p:nvSpPr>
        <p:spPr>
          <a:xfrm>
            <a:off x="8052206" y="2194560"/>
            <a:ext cx="3454603" cy="3520440"/>
          </a:xfrm>
          <a:prstGeom prst="rect">
            <a:avLst/>
          </a:prstGeom>
          <a:noFill/>
          <a:ln/>
        </p:spPr>
        <p:txBody>
          <a:bodyPr wrap="square" rtlCol="0"/>
          <a:lstStyle>
            <a:lvl1pPr algn="l" indent="0" marL="0">
              <a:lnSpc>
                <a:spcPct val="110000"/>
              </a:lnSpc>
              <a:spcAft>
                <a:spcPts val="400"/>
              </a:spcAft>
              <a:buNone/>
              <a:defRPr lang="en-US" altLang="en-US" sz="1600" dirty="0">
                <a:solidFill>
                  <a:srgbClr val="4A5160"/>
                </a:solidFill>
              </a:defRPr>
            </a:lvl1pPr>
          </a:lstStyle>
          <a:p>
            <a:pPr algn="l" indent="0" marL="0">
              <a:lnSpc>
                <a:spcPct val="110000"/>
              </a:lnSpc>
              <a:spcAft>
                <a:spcPts val="400"/>
              </a:spcAft>
              <a:buNone/>
            </a:pPr>
            <a:r>
              <a:rPr lang="en-US" altLang="en-US" sz="1600" dirty="0">
                <a:solidFill>
                  <a:srgbClr val="4A5160"/>
                </a:solidFill>
              </a:rPr>
              <a:t>解读：这张图说明了什么（≤60 字）</a:t>
            </a:r>
            <a:endParaRPr lang="en-US" altLang="en-US" sz="1600" dirty="0"/>
          </a:p>
        </p:txBody>
      </p:sp>
      <p:sp>
        <p:nvSpPr>
          <p:cNvPr id="10" name="cl-ph-source"/>
          <p:cNvSpPr/>
          <p:nvPr>
            <p:ph idx="108"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09 Comparison · 对比">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Shape 1"/>
          <p:cNvSpPr/>
          <p:nvPr/>
        </p:nvSpPr>
        <p:spPr>
          <a:xfrm>
            <a:off x="6210605" y="2194560"/>
            <a:ext cx="5296205" cy="3520440"/>
          </a:xfrm>
          <a:prstGeom prst="rect">
            <a:avLst/>
          </a:prstGeom>
          <a:solidFill>
            <a:srgbClr val="DBEAFE"/>
          </a:solidFill>
          <a:ln/>
        </p:spPr>
      </p:sp>
      <p:sp>
        <p:nvSpPr>
          <p:cNvPr id="6" name="cl-ph-tracker"/>
          <p:cNvSpPr/>
          <p:nvPr>
            <p:ph idx="104"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7" name="cl-ph-title"/>
          <p:cNvSpPr/>
          <p:nvPr>
            <p:ph idx="105"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8" name="cl-ph-subtitle"/>
          <p:cNvSpPr/>
          <p:nvPr>
            <p:ph idx="106"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9" name="cl-ph-leftHead"/>
          <p:cNvSpPr/>
          <p:nvPr>
            <p:ph idx="107" type="body" hasCustomPrompt="1"/>
          </p:nvPr>
        </p:nvSpPr>
        <p:spPr>
          <a:xfrm>
            <a:off x="685800" y="2423160"/>
            <a:ext cx="4839005" cy="365760"/>
          </a:xfrm>
          <a:prstGeom prst="rect">
            <a:avLst/>
          </a:prstGeom>
          <a:noFill/>
          <a:ln/>
        </p:spPr>
        <p:txBody>
          <a:bodyPr wrap="square" rtlCol="0"/>
          <a:lstStyle>
            <a:lvl1pPr algn="l" indent="0" marL="0">
              <a:lnSpc>
                <a:spcPct val="100000"/>
              </a:lnSpc>
              <a:spcAft>
                <a:spcPts val="800"/>
              </a:spcAft>
              <a:buNone/>
              <a:defRPr lang="en-US" altLang="en-US" sz="2000" b="1" dirty="0">
                <a:solidFill>
                  <a:srgbClr val="0E1116"/>
                </a:solidFill>
              </a:defRPr>
            </a:lvl1pPr>
          </a:lstStyle>
          <a:p>
            <a:pPr algn="l" indent="0" marL="0">
              <a:lnSpc>
                <a:spcPct val="100000"/>
              </a:lnSpc>
              <a:spcAft>
                <a:spcPts val="800"/>
              </a:spcAft>
              <a:buNone/>
            </a:pPr>
            <a:r>
              <a:rPr lang="en-US" altLang="en-US" sz="2000" b="1" dirty="0">
                <a:solidFill>
                  <a:srgbClr val="0E1116"/>
                </a:solidFill>
              </a:rPr>
              <a:t>之前 / 他们</a:t>
            </a:r>
            <a:endParaRPr lang="en-US" altLang="en-US" sz="2000" dirty="0"/>
          </a:p>
        </p:txBody>
      </p:sp>
      <p:sp>
        <p:nvSpPr>
          <p:cNvPr id="10" name="cl-ph-left"/>
          <p:cNvSpPr/>
          <p:nvPr>
            <p:ph idx="108" type="body" hasCustomPrompt="1"/>
          </p:nvPr>
        </p:nvSpPr>
        <p:spPr>
          <a:xfrm>
            <a:off x="685800" y="2971800"/>
            <a:ext cx="4839005" cy="251460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左侧要点</a:t>
            </a:r>
            <a:endParaRPr lang="en-US" altLang="en-US" sz="1600" dirty="0"/>
          </a:p>
        </p:txBody>
      </p:sp>
      <p:sp>
        <p:nvSpPr>
          <p:cNvPr id="11" name="cl-ph-rightHead"/>
          <p:cNvSpPr/>
          <p:nvPr>
            <p:ph idx="109" type="body" hasCustomPrompt="1"/>
          </p:nvPr>
        </p:nvSpPr>
        <p:spPr>
          <a:xfrm>
            <a:off x="6484925" y="2423160"/>
            <a:ext cx="4747565" cy="365760"/>
          </a:xfrm>
          <a:prstGeom prst="rect">
            <a:avLst/>
          </a:prstGeom>
          <a:noFill/>
          <a:ln/>
        </p:spPr>
        <p:txBody>
          <a:bodyPr wrap="square" rtlCol="0"/>
          <a:lstStyle>
            <a:lvl1pPr algn="l" indent="0" marL="0">
              <a:lnSpc>
                <a:spcPct val="100000"/>
              </a:lnSpc>
              <a:spcAft>
                <a:spcPts val="800"/>
              </a:spcAft>
              <a:buNone/>
              <a:defRPr lang="en-US" altLang="en-US" sz="2000" b="1" dirty="0">
                <a:solidFill>
                  <a:srgbClr val="1D4ED8"/>
                </a:solidFill>
              </a:defRPr>
            </a:lvl1pPr>
          </a:lstStyle>
          <a:p>
            <a:pPr algn="l" indent="0" marL="0">
              <a:lnSpc>
                <a:spcPct val="100000"/>
              </a:lnSpc>
              <a:spcAft>
                <a:spcPts val="800"/>
              </a:spcAft>
              <a:buNone/>
            </a:pPr>
            <a:r>
              <a:rPr lang="en-US" altLang="en-US" sz="2000" b="1" dirty="0">
                <a:solidFill>
                  <a:srgbClr val="1D4ED8"/>
                </a:solidFill>
              </a:rPr>
              <a:t>之后 / 我们</a:t>
            </a:r>
            <a:endParaRPr lang="en-US" altLang="en-US" sz="2000" dirty="0"/>
          </a:p>
        </p:txBody>
      </p:sp>
      <p:sp>
        <p:nvSpPr>
          <p:cNvPr id="12" name="cl-ph-right"/>
          <p:cNvSpPr/>
          <p:nvPr>
            <p:ph idx="110" type="body" hasCustomPrompt="1"/>
          </p:nvPr>
        </p:nvSpPr>
        <p:spPr>
          <a:xfrm>
            <a:off x="6484925" y="2971800"/>
            <a:ext cx="4747565" cy="251460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右侧要点（强调字用 #1D4ED8）</a:t>
            </a:r>
            <a:endParaRPr lang="en-US" altLang="en-US" sz="1600" dirty="0"/>
          </a:p>
        </p:txBody>
      </p:sp>
      <p:sp>
        <p:nvSpPr>
          <p:cNvPr id="13" name="cl-ph-source"/>
          <p:cNvSpPr/>
          <p:nvPr>
            <p:ph idx="111"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 Big Number · 大数字">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number"/>
          <p:cNvSpPr/>
          <p:nvPr>
            <p:ph idx="106" type="body" hasCustomPrompt="1"/>
          </p:nvPr>
        </p:nvSpPr>
        <p:spPr>
          <a:xfrm>
            <a:off x="685800" y="2103120"/>
            <a:ext cx="10820095" cy="1463040"/>
          </a:xfrm>
          <a:prstGeom prst="rect">
            <a:avLst/>
          </a:prstGeom>
          <a:noFill/>
          <a:ln/>
        </p:spPr>
        <p:txBody>
          <a:bodyPr wrap="square" rtlCol="0"/>
          <a:lstStyle>
            <a:lvl1pPr algn="l" indent="0" marL="0">
              <a:lnSpc>
                <a:spcPct val="100000"/>
              </a:lnSpc>
              <a:buNone/>
              <a:defRPr lang="en-US" altLang="en-US" sz="9600" b="1" dirty="0">
                <a:solidFill>
                  <a:srgbClr val="2563EB"/>
                </a:solidFill>
              </a:defRPr>
            </a:lvl1pPr>
          </a:lstStyle>
          <a:p>
            <a:pPr algn="l" indent="0" marL="0">
              <a:lnSpc>
                <a:spcPct val="100000"/>
              </a:lnSpc>
              <a:buNone/>
            </a:pPr>
            <a:r>
              <a:rPr lang="en-US" altLang="en-US" sz="9600" b="1" dirty="0">
                <a:solidFill>
                  <a:srgbClr val="2563EB"/>
                </a:solidFill>
              </a:rPr>
              <a:t>S$400K</a:t>
            </a:r>
            <a:endParaRPr lang="en-US" altLang="en-US" sz="9600" dirty="0"/>
          </a:p>
        </p:txBody>
      </p:sp>
      <p:sp>
        <p:nvSpPr>
          <p:cNvPr id="9" name="cl-ph-caption"/>
          <p:cNvSpPr/>
          <p:nvPr>
            <p:ph idx="107" type="body" hasCustomPrompt="1"/>
          </p:nvPr>
        </p:nvSpPr>
        <p:spPr>
          <a:xfrm>
            <a:off x="685800" y="3703320"/>
            <a:ext cx="7137806" cy="731520"/>
          </a:xfrm>
          <a:prstGeom prst="rect">
            <a:avLst/>
          </a:prstGeom>
          <a:noFill/>
          <a:ln/>
        </p:spPr>
        <p:txBody>
          <a:bodyPr wrap="square" rtlCol="0"/>
          <a:lstStyle>
            <a:lvl1pPr algn="l" indent="0" marL="0">
              <a:lnSpc>
                <a:spcPts val="2200"/>
              </a:lnSpc>
              <a:spcAft>
                <a:spcPts val="800"/>
              </a:spcAft>
              <a:buNone/>
              <a:defRPr lang="en-US" altLang="en-US" sz="1600" dirty="0">
                <a:solidFill>
                  <a:srgbClr val="4A5160"/>
                </a:solidFill>
              </a:defRPr>
            </a:lvl1pPr>
          </a:lstStyle>
          <a:p>
            <a:pPr algn="l" indent="0" marL="0">
              <a:lnSpc>
                <a:spcPts val="2200"/>
              </a:lnSpc>
              <a:spcAft>
                <a:spcPts val="800"/>
              </a:spcAft>
              <a:buNone/>
            </a:pPr>
            <a:r>
              <a:rPr lang="en-US" altLang="en-US" sz="1600" dirty="0">
                <a:solidFill>
                  <a:srgbClr val="4A5160"/>
                </a:solidFill>
              </a:rPr>
              <a:t>这个数字是什么 + 分母 / 时间窗</a:t>
            </a:r>
            <a:endParaRPr lang="en-US" altLang="en-US" sz="1600" dirty="0"/>
          </a:p>
        </p:txBody>
      </p:sp>
      <p:sp>
        <p:nvSpPr>
          <p:cNvPr id="10" name="cl-ph-source"/>
          <p:cNvSpPr/>
          <p:nvPr>
            <p:ph idx="108"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 KPI Row · 指标行">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Shape 1"/>
          <p:cNvSpPr/>
          <p:nvPr/>
        </p:nvSpPr>
        <p:spPr>
          <a:xfrm>
            <a:off x="685800" y="2377440"/>
            <a:ext cx="2533802" cy="0"/>
          </a:xfrm>
          <a:prstGeom prst="line">
            <a:avLst/>
          </a:prstGeom>
          <a:noFill/>
          <a:ln w="9525">
            <a:solidFill>
              <a:srgbClr val="D9DBE1"/>
            </a:solidFill>
            <a:prstDash val="solid"/>
          </a:ln>
        </p:spPr>
      </p:sp>
      <p:sp>
        <p:nvSpPr>
          <p:cNvPr id="6" name="Shape 2"/>
          <p:cNvSpPr/>
          <p:nvPr/>
        </p:nvSpPr>
        <p:spPr>
          <a:xfrm>
            <a:off x="3448202" y="2377440"/>
            <a:ext cx="2533802" cy="0"/>
          </a:xfrm>
          <a:prstGeom prst="line">
            <a:avLst/>
          </a:prstGeom>
          <a:noFill/>
          <a:ln w="9525">
            <a:solidFill>
              <a:srgbClr val="D9DBE1"/>
            </a:solidFill>
            <a:prstDash val="solid"/>
          </a:ln>
        </p:spPr>
      </p:sp>
      <p:sp>
        <p:nvSpPr>
          <p:cNvPr id="7" name="Shape 3"/>
          <p:cNvSpPr/>
          <p:nvPr/>
        </p:nvSpPr>
        <p:spPr>
          <a:xfrm>
            <a:off x="6210605" y="2377440"/>
            <a:ext cx="2533802" cy="0"/>
          </a:xfrm>
          <a:prstGeom prst="line">
            <a:avLst/>
          </a:prstGeom>
          <a:noFill/>
          <a:ln w="9525">
            <a:solidFill>
              <a:srgbClr val="D9DBE1"/>
            </a:solidFill>
            <a:prstDash val="solid"/>
          </a:ln>
        </p:spPr>
      </p:sp>
      <p:sp>
        <p:nvSpPr>
          <p:cNvPr id="8" name="Shape 4"/>
          <p:cNvSpPr/>
          <p:nvPr/>
        </p:nvSpPr>
        <p:spPr>
          <a:xfrm>
            <a:off x="8973007" y="2377440"/>
            <a:ext cx="2533802" cy="0"/>
          </a:xfrm>
          <a:prstGeom prst="line">
            <a:avLst/>
          </a:prstGeom>
          <a:noFill/>
          <a:ln w="9525">
            <a:solidFill>
              <a:srgbClr val="D9DBE1"/>
            </a:solidFill>
            <a:prstDash val="solid"/>
          </a:ln>
        </p:spPr>
      </p:sp>
      <p:sp>
        <p:nvSpPr>
          <p:cNvPr id="9" name="cl-ph-tracker"/>
          <p:cNvSpPr/>
          <p:nvPr>
            <p:ph idx="107"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10" name="cl-ph-title"/>
          <p:cNvSpPr/>
          <p:nvPr>
            <p:ph idx="108"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11" name="cl-ph-subtitle"/>
          <p:cNvSpPr/>
          <p:nvPr>
            <p:ph idx="109"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12" name="cl-ph-kpi1"/>
          <p:cNvSpPr/>
          <p:nvPr>
            <p:ph idx="110" type="body" hasCustomPrompt="1"/>
          </p:nvPr>
        </p:nvSpPr>
        <p:spPr>
          <a:xfrm>
            <a:off x="685800" y="2560320"/>
            <a:ext cx="2533802" cy="1828800"/>
          </a:xfrm>
          <a:prstGeom prst="rect">
            <a:avLst/>
          </a:prstGeom>
          <a:noFill/>
          <a:ln/>
        </p:spPr>
        <p:txBody>
          <a:bodyPr wrap="square" rtlCol="0"/>
          <a:lstStyle>
            <a:lvl1pPr algn="l" indent="0" marL="0">
              <a:lnSpc>
                <a:spcPct val="110000"/>
              </a:lnSpc>
              <a:spcAft>
                <a:spcPts val="400"/>
              </a:spcAft>
              <a:buNone/>
              <a:defRPr lang="en-US" altLang="en-US" sz="1400" dirty="0">
                <a:solidFill>
                  <a:srgbClr val="4A5160"/>
                </a:solidFill>
              </a:defRPr>
            </a:lvl1pPr>
          </a:lstStyle>
          <a:p>
            <a:pPr algn="l" indent="0" marL="0">
              <a:lnSpc>
                <a:spcPct val="110000"/>
              </a:lnSpc>
              <a:spcAft>
                <a:spcPts val="400"/>
              </a:spcAft>
              <a:buNone/>
            </a:pPr>
            <a:r>
              <a:rPr lang="en-US" altLang="en-US" sz="1400" dirty="0">
                <a:solidFill>
                  <a:srgbClr val="4A5160"/>
                </a:solidFill>
              </a:rPr>
              <a:t>40%</a:t>
            </a:r>
            <a:endParaRPr lang="en-US" altLang="en-US" sz="1400" dirty="0"/>
          </a:p>
          <a:p>
            <a:pPr algn="l" indent="0" marL="0">
              <a:lnSpc>
                <a:spcPct val="110000"/>
              </a:lnSpc>
              <a:spcAft>
                <a:spcPts val="400"/>
              </a:spcAft>
              <a:buNone/>
            </a:pPr>
            <a:r>
              <a:rPr lang="en-US" altLang="en-US" sz="1400" dirty="0">
                <a:solidFill>
                  <a:srgbClr val="4A5160"/>
                </a:solidFill>
              </a:rPr>
              <a:t>指标说明（12pt 起）</a:t>
            </a:r>
            <a:endParaRPr lang="en-US" altLang="en-US" sz="1400" dirty="0"/>
          </a:p>
        </p:txBody>
      </p:sp>
      <p:sp>
        <p:nvSpPr>
          <p:cNvPr id="13" name="cl-ph-kpi2"/>
          <p:cNvSpPr/>
          <p:nvPr>
            <p:ph idx="111" type="body" hasCustomPrompt="1"/>
          </p:nvPr>
        </p:nvSpPr>
        <p:spPr>
          <a:xfrm>
            <a:off x="3448202" y="2560320"/>
            <a:ext cx="2533802" cy="1828800"/>
          </a:xfrm>
          <a:prstGeom prst="rect">
            <a:avLst/>
          </a:prstGeom>
          <a:noFill/>
          <a:ln/>
        </p:spPr>
        <p:txBody>
          <a:bodyPr wrap="square" rtlCol="0"/>
          <a:lstStyle>
            <a:lvl1pPr algn="l" indent="0" marL="0">
              <a:lnSpc>
                <a:spcPct val="110000"/>
              </a:lnSpc>
              <a:spcAft>
                <a:spcPts val="400"/>
              </a:spcAft>
              <a:buNone/>
              <a:defRPr lang="en-US" altLang="en-US" sz="1400" dirty="0">
                <a:solidFill>
                  <a:srgbClr val="4A5160"/>
                </a:solidFill>
              </a:defRPr>
            </a:lvl1pPr>
          </a:lstStyle>
          <a:p>
            <a:pPr algn="l" indent="0" marL="0">
              <a:lnSpc>
                <a:spcPct val="110000"/>
              </a:lnSpc>
              <a:spcAft>
                <a:spcPts val="400"/>
              </a:spcAft>
              <a:buNone/>
            </a:pPr>
            <a:r>
              <a:rPr lang="en-US" altLang="en-US" sz="1400" dirty="0">
                <a:solidFill>
                  <a:srgbClr val="4A5160"/>
                </a:solidFill>
              </a:rPr>
              <a:t>40%</a:t>
            </a:r>
            <a:endParaRPr lang="en-US" altLang="en-US" sz="1400" dirty="0"/>
          </a:p>
          <a:p>
            <a:pPr algn="l" indent="0" marL="0">
              <a:lnSpc>
                <a:spcPct val="110000"/>
              </a:lnSpc>
              <a:spcAft>
                <a:spcPts val="400"/>
              </a:spcAft>
              <a:buNone/>
            </a:pPr>
            <a:r>
              <a:rPr lang="en-US" altLang="en-US" sz="1400" dirty="0">
                <a:solidFill>
                  <a:srgbClr val="4A5160"/>
                </a:solidFill>
              </a:rPr>
              <a:t>指标说明（12pt 起）</a:t>
            </a:r>
            <a:endParaRPr lang="en-US" altLang="en-US" sz="1400" dirty="0"/>
          </a:p>
        </p:txBody>
      </p:sp>
      <p:sp>
        <p:nvSpPr>
          <p:cNvPr id="14" name="cl-ph-kpi3"/>
          <p:cNvSpPr/>
          <p:nvPr>
            <p:ph idx="112" type="body" hasCustomPrompt="1"/>
          </p:nvPr>
        </p:nvSpPr>
        <p:spPr>
          <a:xfrm>
            <a:off x="6210605" y="2560320"/>
            <a:ext cx="2533802" cy="1828800"/>
          </a:xfrm>
          <a:prstGeom prst="rect">
            <a:avLst/>
          </a:prstGeom>
          <a:noFill/>
          <a:ln/>
        </p:spPr>
        <p:txBody>
          <a:bodyPr wrap="square" rtlCol="0"/>
          <a:lstStyle>
            <a:lvl1pPr algn="l" indent="0" marL="0">
              <a:lnSpc>
                <a:spcPct val="110000"/>
              </a:lnSpc>
              <a:spcAft>
                <a:spcPts val="400"/>
              </a:spcAft>
              <a:buNone/>
              <a:defRPr lang="en-US" altLang="en-US" sz="1400" dirty="0">
                <a:solidFill>
                  <a:srgbClr val="4A5160"/>
                </a:solidFill>
              </a:defRPr>
            </a:lvl1pPr>
          </a:lstStyle>
          <a:p>
            <a:pPr algn="l" indent="0" marL="0">
              <a:lnSpc>
                <a:spcPct val="110000"/>
              </a:lnSpc>
              <a:spcAft>
                <a:spcPts val="400"/>
              </a:spcAft>
              <a:buNone/>
            </a:pPr>
            <a:r>
              <a:rPr lang="en-US" altLang="en-US" sz="1400" dirty="0">
                <a:solidFill>
                  <a:srgbClr val="4A5160"/>
                </a:solidFill>
              </a:rPr>
              <a:t>40%</a:t>
            </a:r>
            <a:endParaRPr lang="en-US" altLang="en-US" sz="1400" dirty="0"/>
          </a:p>
          <a:p>
            <a:pPr algn="l" indent="0" marL="0">
              <a:lnSpc>
                <a:spcPct val="110000"/>
              </a:lnSpc>
              <a:spcAft>
                <a:spcPts val="400"/>
              </a:spcAft>
              <a:buNone/>
            </a:pPr>
            <a:r>
              <a:rPr lang="en-US" altLang="en-US" sz="1400" dirty="0">
                <a:solidFill>
                  <a:srgbClr val="4A5160"/>
                </a:solidFill>
              </a:rPr>
              <a:t>指标说明（12pt 起）</a:t>
            </a:r>
            <a:endParaRPr lang="en-US" altLang="en-US" sz="1400" dirty="0"/>
          </a:p>
        </p:txBody>
      </p:sp>
      <p:sp>
        <p:nvSpPr>
          <p:cNvPr id="15" name="cl-ph-kpi4"/>
          <p:cNvSpPr/>
          <p:nvPr>
            <p:ph idx="113" type="body" hasCustomPrompt="1"/>
          </p:nvPr>
        </p:nvSpPr>
        <p:spPr>
          <a:xfrm>
            <a:off x="8973007" y="2560320"/>
            <a:ext cx="2533802" cy="1828800"/>
          </a:xfrm>
          <a:prstGeom prst="rect">
            <a:avLst/>
          </a:prstGeom>
          <a:noFill/>
          <a:ln/>
        </p:spPr>
        <p:txBody>
          <a:bodyPr wrap="square" rtlCol="0"/>
          <a:lstStyle>
            <a:lvl1pPr algn="l" indent="0" marL="0">
              <a:lnSpc>
                <a:spcPct val="110000"/>
              </a:lnSpc>
              <a:spcAft>
                <a:spcPts val="400"/>
              </a:spcAft>
              <a:buNone/>
              <a:defRPr lang="en-US" altLang="en-US" sz="1400" dirty="0">
                <a:solidFill>
                  <a:srgbClr val="4A5160"/>
                </a:solidFill>
              </a:defRPr>
            </a:lvl1pPr>
          </a:lstStyle>
          <a:p>
            <a:pPr algn="l" indent="0" marL="0">
              <a:lnSpc>
                <a:spcPct val="110000"/>
              </a:lnSpc>
              <a:spcAft>
                <a:spcPts val="400"/>
              </a:spcAft>
              <a:buNone/>
            </a:pPr>
            <a:r>
              <a:rPr lang="en-US" altLang="en-US" sz="1400" dirty="0">
                <a:solidFill>
                  <a:srgbClr val="4A5160"/>
                </a:solidFill>
              </a:rPr>
              <a:t>40%</a:t>
            </a:r>
            <a:endParaRPr lang="en-US" altLang="en-US" sz="1400" dirty="0"/>
          </a:p>
          <a:p>
            <a:pPr algn="l" indent="0" marL="0">
              <a:lnSpc>
                <a:spcPct val="110000"/>
              </a:lnSpc>
              <a:spcAft>
                <a:spcPts val="400"/>
              </a:spcAft>
              <a:buNone/>
            </a:pPr>
            <a:r>
              <a:rPr lang="en-US" altLang="en-US" sz="1400" dirty="0">
                <a:solidFill>
                  <a:srgbClr val="4A5160"/>
                </a:solidFill>
              </a:rPr>
              <a:t>指标说明（12pt 起）</a:t>
            </a:r>
            <a:endParaRPr lang="en-US" altLang="en-US" sz="1400" dirty="0"/>
          </a:p>
        </p:txBody>
      </p:sp>
      <p:sp>
        <p:nvSpPr>
          <p:cNvPr id="16" name="cl-ph-source"/>
          <p:cNvSpPr/>
          <p:nvPr>
            <p:ph idx="114"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 Table · 表格">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table"/>
          <p:cNvSpPr/>
          <p:nvPr>
            <p:ph idx="106" hasCustomPrompt="1"/>
          </p:nvPr>
        </p:nvSpPr>
        <p:spPr>
          <a:xfrm>
            <a:off x="685800" y="2194560"/>
            <a:ext cx="10820095" cy="329184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表头 + ≤5 行 × ≤4 列</a:t>
            </a:r>
            <a:endParaRPr lang="en-US" altLang="en-US" dirty="0"/>
          </a:p>
        </p:txBody>
      </p:sp>
      <p:sp>
        <p:nvSpPr>
          <p:cNvPr id="9" name="cl-ph-source"/>
          <p:cNvSpPr/>
          <p:nvPr>
            <p:ph idx="107"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 Image + Text · 截图+文字">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pic"/>
          <p:cNvSpPr/>
          <p:nvPr>
            <p:ph idx="106" hasCustomPrompt="1"/>
          </p:nvPr>
        </p:nvSpPr>
        <p:spPr>
          <a:xfrm>
            <a:off x="685800" y="2194560"/>
            <a:ext cx="7137806" cy="352044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插入真实截图（放进设备框）</a:t>
            </a:r>
            <a:endParaRPr lang="en-US" altLang="en-US" dirty="0"/>
          </a:p>
        </p:txBody>
      </p:sp>
      <p:sp>
        <p:nvSpPr>
          <p:cNvPr id="9" name="cl-ph-text"/>
          <p:cNvSpPr/>
          <p:nvPr>
            <p:ph idx="107" type="body" hasCustomPrompt="1"/>
          </p:nvPr>
        </p:nvSpPr>
        <p:spPr>
          <a:xfrm>
            <a:off x="8052206" y="2194560"/>
            <a:ext cx="3454603" cy="352044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①② 标注说明</a:t>
            </a:r>
            <a:endParaRPr lang="en-US" altLang="en-US" sz="1600" dirty="0"/>
          </a:p>
        </p:txBody>
      </p:sp>
      <p:sp>
        <p:nvSpPr>
          <p:cNvPr id="10" name="cl-ph-source"/>
          <p:cNvSpPr/>
          <p:nvPr>
            <p:ph idx="108"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 Full Image + Band · 全图+说明条">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sp>
        <p:nvSpPr>
          <p:cNvPr id="4" name="cl-ph-pic"/>
          <p:cNvSpPr/>
          <p:nvPr>
            <p:ph idx="102" hasCustomPrompt="1"/>
          </p:nvPr>
        </p:nvSpPr>
        <p:spPr>
          <a:xfrm>
            <a:off x="0" y="0"/>
            <a:ext cx="12191695" cy="448056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全出血场景图（内容页不放情绪图）</a:t>
            </a:r>
            <a:endParaRPr lang="en-US" altLang="en-US" dirty="0"/>
          </a:p>
        </p:txBody>
      </p:sp>
      <p:sp>
        <p:nvSpPr>
          <p:cNvPr id="5" name="cl-ph-title"/>
          <p:cNvSpPr/>
          <p:nvPr>
            <p:ph idx="103" type="title" hasCustomPrompt="1"/>
          </p:nvPr>
        </p:nvSpPr>
        <p:spPr>
          <a:xfrm>
            <a:off x="685800" y="4709160"/>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一句话结论</a:t>
            </a:r>
            <a:endParaRPr lang="en-US" altLang="en-US" sz="3200" dirty="0"/>
          </a:p>
        </p:txBody>
      </p:sp>
      <p:sp>
        <p:nvSpPr>
          <p:cNvPr id="6" name="cl-ph-body"/>
          <p:cNvSpPr/>
          <p:nvPr>
            <p:ph idx="104" type="body" hasCustomPrompt="1"/>
          </p:nvPr>
        </p:nvSpPr>
        <p:spPr>
          <a:xfrm>
            <a:off x="685800" y="5349240"/>
            <a:ext cx="8686800" cy="640080"/>
          </a:xfrm>
          <a:prstGeom prst="rect">
            <a:avLst/>
          </a:prstGeom>
          <a:noFill/>
          <a:ln/>
        </p:spPr>
        <p:txBody>
          <a:bodyPr wrap="square" rtlCol="0"/>
          <a:lstStyle>
            <a:lvl1pPr algn="l" indent="0" marL="0">
              <a:lnSpc>
                <a:spcPts val="2400"/>
              </a:lnSpc>
              <a:spcAft>
                <a:spcPts val="800"/>
              </a:spcAft>
              <a:buNone/>
              <a:defRPr lang="en-US" altLang="en-US" sz="1600" dirty="0">
                <a:solidFill>
                  <a:srgbClr val="4A5160"/>
                </a:solidFill>
              </a:defRPr>
            </a:lvl1pPr>
          </a:lstStyle>
          <a:p>
            <a:pPr algn="l" indent="0" marL="0">
              <a:lnSpc>
                <a:spcPts val="2400"/>
              </a:lnSpc>
              <a:spcAft>
                <a:spcPts val="800"/>
              </a:spcAft>
              <a:buNone/>
            </a:pPr>
            <a:r>
              <a:rPr lang="en-US" altLang="en-US" sz="1600" dirty="0">
                <a:solidFill>
                  <a:srgbClr val="4A5160"/>
                </a:solidFill>
              </a:rPr>
              <a:t>一句说明（≤40 字）</a:t>
            </a:r>
            <a:endParaRPr lang="en-US" altLang="en-US" sz="1600"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5 Team · 团队">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Shape 1"/>
          <p:cNvSpPr/>
          <p:nvPr/>
        </p:nvSpPr>
        <p:spPr>
          <a:xfrm>
            <a:off x="685800" y="2377440"/>
            <a:ext cx="2533802" cy="0"/>
          </a:xfrm>
          <a:prstGeom prst="line">
            <a:avLst/>
          </a:prstGeom>
          <a:noFill/>
          <a:ln w="9525">
            <a:solidFill>
              <a:srgbClr val="D9DBE1"/>
            </a:solidFill>
            <a:prstDash val="solid"/>
          </a:ln>
        </p:spPr>
      </p:sp>
      <p:sp>
        <p:nvSpPr>
          <p:cNvPr id="6" name="Shape 2"/>
          <p:cNvSpPr/>
          <p:nvPr/>
        </p:nvSpPr>
        <p:spPr>
          <a:xfrm>
            <a:off x="3448202" y="2377440"/>
            <a:ext cx="2533802" cy="0"/>
          </a:xfrm>
          <a:prstGeom prst="line">
            <a:avLst/>
          </a:prstGeom>
          <a:noFill/>
          <a:ln w="9525">
            <a:solidFill>
              <a:srgbClr val="D9DBE1"/>
            </a:solidFill>
            <a:prstDash val="solid"/>
          </a:ln>
        </p:spPr>
      </p:sp>
      <p:sp>
        <p:nvSpPr>
          <p:cNvPr id="7" name="Shape 3"/>
          <p:cNvSpPr/>
          <p:nvPr/>
        </p:nvSpPr>
        <p:spPr>
          <a:xfrm>
            <a:off x="6210605" y="2377440"/>
            <a:ext cx="2533802" cy="0"/>
          </a:xfrm>
          <a:prstGeom prst="line">
            <a:avLst/>
          </a:prstGeom>
          <a:noFill/>
          <a:ln w="9525">
            <a:solidFill>
              <a:srgbClr val="D9DBE1"/>
            </a:solidFill>
            <a:prstDash val="solid"/>
          </a:ln>
        </p:spPr>
      </p:sp>
      <p:sp>
        <p:nvSpPr>
          <p:cNvPr id="8" name="Shape 4"/>
          <p:cNvSpPr/>
          <p:nvPr/>
        </p:nvSpPr>
        <p:spPr>
          <a:xfrm>
            <a:off x="8973007" y="2377440"/>
            <a:ext cx="2533802" cy="0"/>
          </a:xfrm>
          <a:prstGeom prst="line">
            <a:avLst/>
          </a:prstGeom>
          <a:noFill/>
          <a:ln w="9525">
            <a:solidFill>
              <a:srgbClr val="D9DBE1"/>
            </a:solidFill>
            <a:prstDash val="solid"/>
          </a:ln>
        </p:spPr>
      </p:sp>
      <p:sp>
        <p:nvSpPr>
          <p:cNvPr id="9" name="cl-ph-tracker"/>
          <p:cNvSpPr/>
          <p:nvPr>
            <p:ph idx="107"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10" name="cl-ph-title"/>
          <p:cNvSpPr/>
          <p:nvPr>
            <p:ph idx="108"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11" name="cl-ph-subtitle"/>
          <p:cNvSpPr/>
          <p:nvPr>
            <p:ph idx="109"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12" name="cl-ph-person1"/>
          <p:cNvSpPr/>
          <p:nvPr>
            <p:ph idx="110" type="body" hasCustomPrompt="1"/>
          </p:nvPr>
        </p:nvSpPr>
        <p:spPr>
          <a:xfrm>
            <a:off x="685800" y="2560320"/>
            <a:ext cx="2533802" cy="2743200"/>
          </a:xfrm>
          <a:prstGeom prst="rect">
            <a:avLst/>
          </a:prstGeom>
          <a:noFill/>
          <a:ln/>
        </p:spPr>
        <p:txBody>
          <a:bodyPr wrap="square" rtlCol="0"/>
          <a:lstStyle>
            <a:lvl1pPr algn="l" indent="0" marL="0">
              <a:lnSpc>
                <a:spcPct val="110000"/>
              </a:lnSpc>
              <a:spcAft>
                <a:spcPts val="400"/>
              </a:spcAft>
              <a:buNone/>
              <a:defRPr lang="en-US" altLang="en-US" sz="1600" dirty="0">
                <a:solidFill>
                  <a:srgbClr val="4A5160"/>
                </a:solidFill>
              </a:defRPr>
            </a:lvl1pPr>
          </a:lstStyle>
          <a:p>
            <a:pPr algn="l" indent="0" marL="0">
              <a:lnSpc>
                <a:spcPct val="110000"/>
              </a:lnSpc>
              <a:spcAft>
                <a:spcPts val="400"/>
              </a:spcAft>
              <a:buNone/>
            </a:pPr>
            <a:r>
              <a:rPr lang="en-US" altLang="en-US" sz="1600" dirty="0">
                <a:solidFill>
                  <a:srgbClr val="4A5160"/>
                </a:solidFill>
              </a:rPr>
              <a:t>姓名</a:t>
            </a:r>
            <a:endParaRPr lang="en-US" altLang="en-US" sz="1600" dirty="0"/>
          </a:p>
          <a:p>
            <a:pPr algn="l" indent="0" marL="0">
              <a:lnSpc>
                <a:spcPct val="110000"/>
              </a:lnSpc>
              <a:spcAft>
                <a:spcPts val="400"/>
              </a:spcAft>
              <a:buNone/>
            </a:pPr>
            <a:r>
              <a:rPr lang="en-US" altLang="en-US" sz="1600" dirty="0">
                <a:solidFill>
                  <a:srgbClr val="4A5160"/>
                </a:solidFill>
              </a:rPr>
              <a:t>角色</a:t>
            </a:r>
            <a:endParaRPr lang="en-US" altLang="en-US" sz="1600" dirty="0"/>
          </a:p>
          <a:p>
            <a:pPr algn="l" indent="0" marL="0">
              <a:lnSpc>
                <a:spcPct val="110000"/>
              </a:lnSpc>
              <a:spcAft>
                <a:spcPts val="400"/>
              </a:spcAft>
              <a:buNone/>
            </a:pPr>
            <a:r>
              <a:rPr lang="en-US" altLang="en-US" sz="1600" dirty="0">
                <a:solidFill>
                  <a:srgbClr val="4A5160"/>
                </a:solidFill>
              </a:rPr>
              <a:t>一句相关经历</a:t>
            </a:r>
            <a:endParaRPr lang="en-US" altLang="en-US" sz="1600" dirty="0"/>
          </a:p>
        </p:txBody>
      </p:sp>
      <p:sp>
        <p:nvSpPr>
          <p:cNvPr id="13" name="cl-ph-person2"/>
          <p:cNvSpPr/>
          <p:nvPr>
            <p:ph idx="111" type="body" hasCustomPrompt="1"/>
          </p:nvPr>
        </p:nvSpPr>
        <p:spPr>
          <a:xfrm>
            <a:off x="3448202" y="2560320"/>
            <a:ext cx="2533802" cy="2743200"/>
          </a:xfrm>
          <a:prstGeom prst="rect">
            <a:avLst/>
          </a:prstGeom>
          <a:noFill/>
          <a:ln/>
        </p:spPr>
        <p:txBody>
          <a:bodyPr wrap="square" rtlCol="0"/>
          <a:lstStyle>
            <a:lvl1pPr algn="l" indent="0" marL="0">
              <a:lnSpc>
                <a:spcPct val="110000"/>
              </a:lnSpc>
              <a:spcAft>
                <a:spcPts val="400"/>
              </a:spcAft>
              <a:buNone/>
              <a:defRPr lang="en-US" altLang="en-US" sz="1600" dirty="0">
                <a:solidFill>
                  <a:srgbClr val="4A5160"/>
                </a:solidFill>
              </a:defRPr>
            </a:lvl1pPr>
          </a:lstStyle>
          <a:p>
            <a:pPr algn="l" indent="0" marL="0">
              <a:lnSpc>
                <a:spcPct val="110000"/>
              </a:lnSpc>
              <a:spcAft>
                <a:spcPts val="400"/>
              </a:spcAft>
              <a:buNone/>
            </a:pPr>
            <a:r>
              <a:rPr lang="en-US" altLang="en-US" sz="1600" dirty="0">
                <a:solidFill>
                  <a:srgbClr val="4A5160"/>
                </a:solidFill>
              </a:rPr>
              <a:t>姓名</a:t>
            </a:r>
            <a:endParaRPr lang="en-US" altLang="en-US" sz="1600" dirty="0"/>
          </a:p>
          <a:p>
            <a:pPr algn="l" indent="0" marL="0">
              <a:lnSpc>
                <a:spcPct val="110000"/>
              </a:lnSpc>
              <a:spcAft>
                <a:spcPts val="400"/>
              </a:spcAft>
              <a:buNone/>
            </a:pPr>
            <a:r>
              <a:rPr lang="en-US" altLang="en-US" sz="1600" dirty="0">
                <a:solidFill>
                  <a:srgbClr val="4A5160"/>
                </a:solidFill>
              </a:rPr>
              <a:t>角色</a:t>
            </a:r>
            <a:endParaRPr lang="en-US" altLang="en-US" sz="1600" dirty="0"/>
          </a:p>
          <a:p>
            <a:pPr algn="l" indent="0" marL="0">
              <a:lnSpc>
                <a:spcPct val="110000"/>
              </a:lnSpc>
              <a:spcAft>
                <a:spcPts val="400"/>
              </a:spcAft>
              <a:buNone/>
            </a:pPr>
            <a:r>
              <a:rPr lang="en-US" altLang="en-US" sz="1600" dirty="0">
                <a:solidFill>
                  <a:srgbClr val="4A5160"/>
                </a:solidFill>
              </a:rPr>
              <a:t>一句相关经历</a:t>
            </a:r>
            <a:endParaRPr lang="en-US" altLang="en-US" sz="1600" dirty="0"/>
          </a:p>
        </p:txBody>
      </p:sp>
      <p:sp>
        <p:nvSpPr>
          <p:cNvPr id="14" name="cl-ph-person3"/>
          <p:cNvSpPr/>
          <p:nvPr>
            <p:ph idx="112" type="body" hasCustomPrompt="1"/>
          </p:nvPr>
        </p:nvSpPr>
        <p:spPr>
          <a:xfrm>
            <a:off x="6210605" y="2560320"/>
            <a:ext cx="2533802" cy="2743200"/>
          </a:xfrm>
          <a:prstGeom prst="rect">
            <a:avLst/>
          </a:prstGeom>
          <a:noFill/>
          <a:ln/>
        </p:spPr>
        <p:txBody>
          <a:bodyPr wrap="square" rtlCol="0"/>
          <a:lstStyle>
            <a:lvl1pPr algn="l" indent="0" marL="0">
              <a:lnSpc>
                <a:spcPct val="110000"/>
              </a:lnSpc>
              <a:spcAft>
                <a:spcPts val="400"/>
              </a:spcAft>
              <a:buNone/>
              <a:defRPr lang="en-US" altLang="en-US" sz="1600" dirty="0">
                <a:solidFill>
                  <a:srgbClr val="4A5160"/>
                </a:solidFill>
              </a:defRPr>
            </a:lvl1pPr>
          </a:lstStyle>
          <a:p>
            <a:pPr algn="l" indent="0" marL="0">
              <a:lnSpc>
                <a:spcPct val="110000"/>
              </a:lnSpc>
              <a:spcAft>
                <a:spcPts val="400"/>
              </a:spcAft>
              <a:buNone/>
            </a:pPr>
            <a:r>
              <a:rPr lang="en-US" altLang="en-US" sz="1600" dirty="0">
                <a:solidFill>
                  <a:srgbClr val="4A5160"/>
                </a:solidFill>
              </a:rPr>
              <a:t>姓名</a:t>
            </a:r>
            <a:endParaRPr lang="en-US" altLang="en-US" sz="1600" dirty="0"/>
          </a:p>
          <a:p>
            <a:pPr algn="l" indent="0" marL="0">
              <a:lnSpc>
                <a:spcPct val="110000"/>
              </a:lnSpc>
              <a:spcAft>
                <a:spcPts val="400"/>
              </a:spcAft>
              <a:buNone/>
            </a:pPr>
            <a:r>
              <a:rPr lang="en-US" altLang="en-US" sz="1600" dirty="0">
                <a:solidFill>
                  <a:srgbClr val="4A5160"/>
                </a:solidFill>
              </a:rPr>
              <a:t>角色</a:t>
            </a:r>
            <a:endParaRPr lang="en-US" altLang="en-US" sz="1600" dirty="0"/>
          </a:p>
          <a:p>
            <a:pPr algn="l" indent="0" marL="0">
              <a:lnSpc>
                <a:spcPct val="110000"/>
              </a:lnSpc>
              <a:spcAft>
                <a:spcPts val="400"/>
              </a:spcAft>
              <a:buNone/>
            </a:pPr>
            <a:r>
              <a:rPr lang="en-US" altLang="en-US" sz="1600" dirty="0">
                <a:solidFill>
                  <a:srgbClr val="4A5160"/>
                </a:solidFill>
              </a:rPr>
              <a:t>一句相关经历</a:t>
            </a:r>
            <a:endParaRPr lang="en-US" altLang="en-US" sz="1600" dirty="0"/>
          </a:p>
        </p:txBody>
      </p:sp>
      <p:sp>
        <p:nvSpPr>
          <p:cNvPr id="15" name="cl-ph-person4"/>
          <p:cNvSpPr/>
          <p:nvPr>
            <p:ph idx="113" type="body" hasCustomPrompt="1"/>
          </p:nvPr>
        </p:nvSpPr>
        <p:spPr>
          <a:xfrm>
            <a:off x="8973007" y="2560320"/>
            <a:ext cx="2533802" cy="2743200"/>
          </a:xfrm>
          <a:prstGeom prst="rect">
            <a:avLst/>
          </a:prstGeom>
          <a:noFill/>
          <a:ln/>
        </p:spPr>
        <p:txBody>
          <a:bodyPr wrap="square" rtlCol="0"/>
          <a:lstStyle>
            <a:lvl1pPr algn="l" indent="0" marL="0">
              <a:lnSpc>
                <a:spcPct val="110000"/>
              </a:lnSpc>
              <a:spcAft>
                <a:spcPts val="400"/>
              </a:spcAft>
              <a:buNone/>
              <a:defRPr lang="en-US" altLang="en-US" sz="1600" dirty="0">
                <a:solidFill>
                  <a:srgbClr val="4A5160"/>
                </a:solidFill>
              </a:defRPr>
            </a:lvl1pPr>
          </a:lstStyle>
          <a:p>
            <a:pPr algn="l" indent="0" marL="0">
              <a:lnSpc>
                <a:spcPct val="110000"/>
              </a:lnSpc>
              <a:spcAft>
                <a:spcPts val="400"/>
              </a:spcAft>
              <a:buNone/>
            </a:pPr>
            <a:r>
              <a:rPr lang="en-US" altLang="en-US" sz="1600" dirty="0">
                <a:solidFill>
                  <a:srgbClr val="4A5160"/>
                </a:solidFill>
              </a:rPr>
              <a:t>姓名</a:t>
            </a:r>
            <a:endParaRPr lang="en-US" altLang="en-US" sz="1600" dirty="0"/>
          </a:p>
          <a:p>
            <a:pPr algn="l" indent="0" marL="0">
              <a:lnSpc>
                <a:spcPct val="110000"/>
              </a:lnSpc>
              <a:spcAft>
                <a:spcPts val="400"/>
              </a:spcAft>
              <a:buNone/>
            </a:pPr>
            <a:r>
              <a:rPr lang="en-US" altLang="en-US" sz="1600" dirty="0">
                <a:solidFill>
                  <a:srgbClr val="4A5160"/>
                </a:solidFill>
              </a:rPr>
              <a:t>角色</a:t>
            </a:r>
            <a:endParaRPr lang="en-US" altLang="en-US" sz="1600" dirty="0"/>
          </a:p>
          <a:p>
            <a:pPr algn="l" indent="0" marL="0">
              <a:lnSpc>
                <a:spcPct val="110000"/>
              </a:lnSpc>
              <a:spcAft>
                <a:spcPts val="400"/>
              </a:spcAft>
              <a:buNone/>
            </a:pPr>
            <a:r>
              <a:rPr lang="en-US" altLang="en-US" sz="1600" dirty="0">
                <a:solidFill>
                  <a:srgbClr val="4A5160"/>
                </a:solidFill>
              </a:rPr>
              <a:t>一句相关经历</a:t>
            </a:r>
            <a:endParaRPr lang="en-US" altLang="en-US" sz="1600" dirty="0"/>
          </a:p>
        </p:txBody>
      </p:sp>
      <p:sp>
        <p:nvSpPr>
          <p:cNvPr id="16" name="cl-ph-source"/>
          <p:cNvSpPr/>
          <p:nvPr>
            <p:ph idx="114"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6 Close Next Steps Dark · 结尾下一步">
    <p:bg>
      <p:bgPr>
        <a:solidFill>
          <a:srgbClr val="0B1220"/>
        </a:solidFill>
      </p:bgPr>
    </p:bg>
    <p:spTree>
      <p:nvGrpSpPr>
        <p:cNvPr id="1" name=""/>
        <p:cNvGrpSpPr/>
        <p:nvPr/>
      </p:nvGrpSpPr>
      <p:grpSpPr>
        <a:xfrm>
          <a:off x="0" y="0"/>
          <a:ext cx="0" cy="0"/>
          <a:chOff x="0" y="0"/>
          <a:chExt cx="0" cy="0"/>
        </a:xfrm>
      </p:grpSpPr>
      <p:sp>
        <p:nvSpPr>
          <p:cNvPr id="2" name="Shape 0"/>
          <p:cNvSpPr/>
          <p:nvPr/>
        </p:nvSpPr>
        <p:spPr>
          <a:xfrm>
            <a:off x="685800" y="6181344"/>
            <a:ext cx="4709160" cy="0"/>
          </a:xfrm>
          <a:prstGeom prst="line">
            <a:avLst/>
          </a:prstGeom>
          <a:noFill/>
          <a:ln w="9525">
            <a:solidFill>
              <a:srgbClr val="334155"/>
            </a:solidFill>
            <a:prstDash val="solid"/>
          </a:ln>
        </p:spPr>
      </p:sp>
      <p:sp>
        <p:nvSpPr>
          <p:cNvPr id="3" name="cl-ph-photo"/>
          <p:cNvSpPr/>
          <p:nvPr>
            <p:ph idx="101" hasCustomPrompt="1"/>
          </p:nvPr>
        </p:nvSpPr>
        <p:spPr>
          <a:xfrm>
            <a:off x="5394960" y="0"/>
            <a:ext cx="6796735" cy="6858000"/>
          </a:xfrm>
          <a:prstGeom prst="rect">
            <a:avLst/>
          </a:prstGeom>
          <a:noFill/>
          <a:ln/>
        </p:spPr>
        <p:txBody>
          <a:bodyPr wrap="square" rtlCol="0"/>
          <a:lstStyle>
            <a:lvl1pPr algn="l" indent="0" marL="0">
              <a:buNone/>
              <a:defRPr lang="en-US" altLang="en-US" dirty="0"/>
            </a:lvl1pPr>
          </a:lstStyle>
          <a:p>
            <a:pPr algn="l" indent="0" marL="0">
              <a:buNone/>
            </a:pPr>
            <a:r>
              <a:rPr lang="en-US" altLang="en-US" dirty="0">
                <a:solidFill>
                  <a:srgbClr val="000000"/>
                </a:solidFill>
              </a:rPr>
              <a:t>插入深色静物摄影</a:t>
            </a:r>
            <a:endParaRPr lang="en-US" altLang="en-US" dirty="0"/>
          </a:p>
        </p:txBody>
      </p:sp>
      <p:sp>
        <p:nvSpPr>
          <p:cNvPr id="4" name="cl-ph-tracker"/>
          <p:cNvSpPr/>
          <p:nvPr>
            <p:ph idx="102" type="body" hasCustomPrompt="1"/>
          </p:nvPr>
        </p:nvSpPr>
        <p:spPr>
          <a:xfrm>
            <a:off x="685800" y="502920"/>
            <a:ext cx="4572000" cy="237744"/>
          </a:xfrm>
          <a:prstGeom prst="rect">
            <a:avLst/>
          </a:prstGeom>
          <a:noFill/>
          <a:ln/>
        </p:spPr>
        <p:txBody>
          <a:bodyPr wrap="square" rtlCol="0"/>
          <a:lstStyle>
            <a:lvl1pPr algn="l" indent="0" marL="0">
              <a:buNone/>
              <a:defRPr lang="en-US" altLang="en-US" sz="1000" b="1" spc="150" kern="0" dirty="0">
                <a:solidFill>
                  <a:srgbClr val="AEB4C2"/>
                </a:solidFill>
                <a:latin typeface="Consolas" pitchFamily="49" charset="0"/>
                <a:ea typeface="+mn-ea"/>
                <a:cs typeface="+mn-cs"/>
              </a:defRPr>
            </a:lvl1pPr>
          </a:lstStyle>
          <a:p>
            <a:pPr algn="l" indent="0" marL="0">
              <a:buNone/>
            </a:pPr>
            <a:r>
              <a:rPr lang="en-US" altLang="en-US" sz="1000" b="1" spc="150" kern="0" dirty="0">
                <a:solidFill>
                  <a:srgbClr val="AEB4C2"/>
                </a:solidFill>
                <a:latin typeface="Consolas" pitchFamily="49" charset="0"/>
                <a:ea typeface="+mn-ea"/>
                <a:cs typeface="+mn-cs"/>
              </a:rPr>
              <a:t>02 · 章节 / SECTION</a:t>
            </a:r>
            <a:endParaRPr lang="en-US" altLang="en-US" sz="1000" dirty="0"/>
          </a:p>
        </p:txBody>
      </p:sp>
      <p:sp>
        <p:nvSpPr>
          <p:cNvPr id="5" name="cl-ph-title"/>
          <p:cNvSpPr/>
          <p:nvPr>
            <p:ph idx="103" type="title" hasCustomPrompt="1"/>
          </p:nvPr>
        </p:nvSpPr>
        <p:spPr>
          <a:xfrm>
            <a:off x="685800" y="1280160"/>
            <a:ext cx="4572000" cy="1280160"/>
          </a:xfrm>
          <a:prstGeom prst="rect">
            <a:avLst/>
          </a:prstGeom>
          <a:noFill/>
          <a:ln/>
        </p:spPr>
        <p:txBody>
          <a:bodyPr wrap="square" rtlCol="0"/>
          <a:lstStyle>
            <a:lvl1pPr algn="l" indent="0" marL="0">
              <a:lnSpc>
                <a:spcPts val="5100"/>
              </a:lnSpc>
              <a:buNone/>
              <a:defRPr lang="en-US" altLang="en-US" sz="4400" b="1" dirty="0">
                <a:solidFill>
                  <a:srgbClr val="FFFFFF"/>
                </a:solidFill>
              </a:defRPr>
            </a:lvl1pPr>
          </a:lstStyle>
          <a:p>
            <a:pPr algn="l" indent="0" marL="0">
              <a:lnSpc>
                <a:spcPts val="5100"/>
              </a:lnSpc>
              <a:buNone/>
            </a:pPr>
            <a:r>
              <a:rPr lang="en-US" altLang="en-US" sz="4400" b="1" dirty="0">
                <a:solidFill>
                  <a:srgbClr val="FFFFFF"/>
                </a:solidFill>
              </a:rPr>
              <a:t>下一步（≤2 行）</a:t>
            </a:r>
            <a:endParaRPr lang="en-US" altLang="en-US" sz="4400" dirty="0"/>
          </a:p>
        </p:txBody>
      </p:sp>
      <p:sp>
        <p:nvSpPr>
          <p:cNvPr id="6" name="cl-ph-steps"/>
          <p:cNvSpPr/>
          <p:nvPr>
            <p:ph idx="104" type="body" hasCustomPrompt="1"/>
          </p:nvPr>
        </p:nvSpPr>
        <p:spPr>
          <a:xfrm>
            <a:off x="685800" y="2834640"/>
            <a:ext cx="4572000" cy="2377440"/>
          </a:xfrm>
          <a:prstGeom prst="rect">
            <a:avLst/>
          </a:prstGeom>
          <a:noFill/>
          <a:ln/>
        </p:spPr>
        <p:txBody>
          <a:bodyPr wrap="square" rtlCol="0"/>
          <a:lstStyle>
            <a:lvl1pPr algn="l" indent="0" marL="0">
              <a:lnSpc>
                <a:spcPts val="2100"/>
              </a:lnSpc>
              <a:buNone/>
              <a:defRPr lang="en-US" altLang="en-US" sz="1400" dirty="0">
                <a:solidFill>
                  <a:srgbClr val="C3C7D1"/>
                </a:solidFill>
              </a:defRPr>
            </a:lvl1pPr>
          </a:lstStyle>
          <a:p>
            <a:pPr algn="l" indent="0" marL="0">
              <a:lnSpc>
                <a:spcPts val="2100"/>
              </a:lnSpc>
              <a:buNone/>
            </a:pPr>
            <a:r>
              <a:rPr lang="en-US" altLang="en-US" sz="1400" dirty="0">
                <a:solidFill>
                  <a:srgbClr val="C3C7D1"/>
                </a:solidFill>
              </a:rPr>
              <a:t>01  日期 · 动作</a:t>
            </a:r>
            <a:endParaRPr lang="en-US" altLang="en-US" sz="1400" dirty="0"/>
          </a:p>
          <a:p>
            <a:pPr algn="l" indent="0" marL="0">
              <a:lnSpc>
                <a:spcPts val="2100"/>
              </a:lnSpc>
              <a:buNone/>
            </a:pPr>
            <a:r>
              <a:rPr lang="en-US" altLang="en-US" sz="1400" dirty="0">
                <a:solidFill>
                  <a:srgbClr val="C3C7D1"/>
                </a:solidFill>
              </a:rPr>
              <a:t>02  日期 · 动作</a:t>
            </a:r>
            <a:endParaRPr lang="en-US" altLang="en-US" sz="1400" dirty="0"/>
          </a:p>
          <a:p>
            <a:pPr algn="l" indent="0" marL="0">
              <a:lnSpc>
                <a:spcPts val="2100"/>
              </a:lnSpc>
              <a:buNone/>
            </a:pPr>
            <a:r>
              <a:rPr lang="en-US" altLang="en-US" sz="1400" dirty="0">
                <a:solidFill>
                  <a:srgbClr val="C3C7D1"/>
                </a:solidFill>
              </a:rPr>
              <a:t>03  日期 · 动作</a:t>
            </a:r>
            <a:endParaRPr lang="en-US" altLang="en-US" sz="1400" dirty="0"/>
          </a:p>
        </p:txBody>
      </p:sp>
      <p:sp>
        <p:nvSpPr>
          <p:cNvPr id="7" name="cl-ph-contact"/>
          <p:cNvSpPr/>
          <p:nvPr>
            <p:ph idx="105" type="body" hasCustomPrompt="1"/>
          </p:nvPr>
        </p:nvSpPr>
        <p:spPr>
          <a:xfrm>
            <a:off x="685800" y="5486400"/>
            <a:ext cx="4572000" cy="274320"/>
          </a:xfrm>
          <a:prstGeom prst="rect">
            <a:avLst/>
          </a:prstGeom>
          <a:noFill/>
          <a:ln/>
        </p:spPr>
        <p:txBody>
          <a:bodyPr wrap="square" rtlCol="0"/>
          <a:lstStyle>
            <a:lvl1pPr algn="l" indent="0" marL="0">
              <a:buNone/>
              <a:defRPr lang="en-US" altLang="en-US" sz="1000" dirty="0">
                <a:solidFill>
                  <a:srgbClr val="AEB4C2"/>
                </a:solidFill>
                <a:latin typeface="Consolas" pitchFamily="49" charset="0"/>
                <a:ea typeface="+mn-ea"/>
                <a:cs typeface="+mn-cs"/>
              </a:defRPr>
            </a:lvl1pPr>
          </a:lstStyle>
          <a:p>
            <a:pPr algn="l" indent="0" marL="0">
              <a:buNone/>
            </a:pPr>
            <a:r>
              <a:rPr lang="en-US" altLang="en-US" sz="1000" dirty="0">
                <a:solidFill>
                  <a:srgbClr val="AEB4C2"/>
                </a:solidFill>
                <a:latin typeface="Consolas" pitchFamily="49" charset="0"/>
                <a:ea typeface="+mn-ea"/>
                <a:cs typeface="+mn-cs"/>
              </a:rPr>
              <a:t>admin@canlah.ai · WhatsApp</a:t>
            </a:r>
            <a:endParaRPr lang="en-US" altLang="en-US" sz="1000"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7 Appendix Sources · 附录来源">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685800" y="6181344"/>
            <a:ext cx="10820095" cy="0"/>
          </a:xfrm>
          <a:prstGeom prst="line">
            <a:avLst/>
          </a:prstGeom>
          <a:noFill/>
          <a:ln w="9525">
            <a:solidFill>
              <a:srgbClr val="D9DBE1"/>
            </a:solidFill>
            <a:prstDash val="solid"/>
          </a:ln>
        </p:spPr>
      </p:sp>
      <p:pic>
        <p:nvPicPr>
          <p:cNvPr id="3" name="Image 0" descr="Canlah AI">    </p:cNvPr>
          <p:cNvPicPr>
            <a:picLocks noChangeAspect="1"/>
          </p:cNvPicPr>
          <p:nvPr/>
        </p:nvPicPr>
        <p:blipFill>
          <a:blip r:embed="rId1"/>
          <a:stretch>
            <a:fillRect/>
          </a:stretch>
        </p:blipFill>
        <p:spPr>
          <a:xfrm>
            <a:off x="685800" y="6291072"/>
            <a:ext cx="1069848" cy="311719"/>
          </a:xfrm>
          <a:prstGeom prst="rect">
            <a:avLst/>
          </a:prstGeom>
        </p:spPr>
      </p:pic>
      <p:pic>
        <p:nvPicPr>
          <p:cNvPr id="4" name="Image 1" descr="OpenAI Select Partner">    </p:cNvPr>
          <p:cNvPicPr>
            <a:picLocks noChangeAspect="1"/>
          </p:cNvPicPr>
          <p:nvPr/>
        </p:nvPicPr>
        <p:blipFill>
          <a:blip r:embed="rId2"/>
          <a:stretch>
            <a:fillRect/>
          </a:stretch>
        </p:blipFill>
        <p:spPr>
          <a:xfrm>
            <a:off x="10305288" y="329184"/>
            <a:ext cx="1200607" cy="566928"/>
          </a:xfrm>
          <a:prstGeom prst="rect">
            <a:avLst/>
          </a:prstGeom>
        </p:spPr>
      </p:pic>
      <p:sp>
        <p:nvSpPr>
          <p:cNvPr id="5" name="cl-ph-tracker"/>
          <p:cNvSpPr/>
          <p:nvPr>
            <p:ph idx="103" type="body" hasCustomPrompt="1"/>
          </p:nvPr>
        </p:nvSpPr>
        <p:spPr>
          <a:xfrm>
            <a:off x="685800" y="502920"/>
            <a:ext cx="8961120" cy="237744"/>
          </a:xfrm>
          <a:prstGeom prst="rect">
            <a:avLst/>
          </a:prstGeom>
          <a:noFill/>
          <a:ln/>
        </p:spPr>
        <p:txBody>
          <a:bodyPr wrap="square" rtlCol="0"/>
          <a:lstStyle>
            <a:lvl1pPr algn="l" indent="0" marL="0">
              <a:buNone/>
              <a:defRPr lang="en-US" altLang="en-US" sz="1000" b="1" spc="150" kern="0" dirty="0">
                <a:solidFill>
                  <a:srgbClr val="5E6675"/>
                </a:solidFill>
                <a:latin typeface="Consolas" pitchFamily="49" charset="0"/>
                <a:ea typeface="+mn-ea"/>
                <a:cs typeface="+mn-cs"/>
              </a:defRPr>
            </a:lvl1pPr>
          </a:lstStyle>
          <a:p>
            <a:pPr algn="l" indent="0" marL="0">
              <a:buNone/>
            </a:pPr>
            <a:r>
              <a:rPr lang="en-US" altLang="en-US" sz="1000" b="1" spc="150" kern="0" dirty="0">
                <a:solidFill>
                  <a:srgbClr val="5E6675"/>
                </a:solidFill>
                <a:latin typeface="Consolas" pitchFamily="49" charset="0"/>
                <a:ea typeface="+mn-ea"/>
                <a:cs typeface="+mn-cs"/>
              </a:rPr>
              <a:t>02 · 章节 / SECTION</a:t>
            </a:r>
            <a:endParaRPr lang="en-US" altLang="en-US" sz="1000" dirty="0"/>
          </a:p>
        </p:txBody>
      </p:sp>
      <p:sp>
        <p:nvSpPr>
          <p:cNvPr id="6" name="cl-ph-title"/>
          <p:cNvSpPr/>
          <p:nvPr>
            <p:ph idx="104" type="title" hasCustomPrompt="1"/>
          </p:nvPr>
        </p:nvSpPr>
        <p:spPr>
          <a:xfrm>
            <a:off x="685800" y="987552"/>
            <a:ext cx="10820095" cy="548640"/>
          </a:xfrm>
          <a:prstGeom prst="rect">
            <a:avLst/>
          </a:prstGeom>
          <a:noFill/>
          <a:ln/>
        </p:spPr>
        <p:txBody>
          <a:bodyPr wrap="square" rtlCol="0"/>
          <a:lstStyle>
            <a:lvl1pPr algn="l" indent="0" marL="0">
              <a:lnSpc>
                <a:spcPts val="3800"/>
              </a:lnSpc>
              <a:buNone/>
              <a:defRPr lang="en-US" altLang="en-US" sz="3200" b="1" dirty="0">
                <a:solidFill>
                  <a:srgbClr val="0E1116"/>
                </a:solidFill>
              </a:defRPr>
            </a:lvl1pPr>
          </a:lstStyle>
          <a:p>
            <a:pPr algn="l" indent="0" marL="0">
              <a:lnSpc>
                <a:spcPts val="3800"/>
              </a:lnSpc>
              <a:buNone/>
            </a:pPr>
            <a:r>
              <a:rPr lang="en-US" altLang="en-US" sz="3200" b="1" dirty="0">
                <a:solidFill>
                  <a:srgbClr val="0E1116"/>
                </a:solidFill>
              </a:rPr>
              <a:t>一句话写结论（≤26 字），关键短语改成蓝色</a:t>
            </a:r>
            <a:endParaRPr lang="en-US" altLang="en-US" sz="3200" dirty="0"/>
          </a:p>
        </p:txBody>
      </p:sp>
      <p:sp>
        <p:nvSpPr>
          <p:cNvPr id="7" name="cl-ph-subtitle"/>
          <p:cNvSpPr/>
          <p:nvPr>
            <p:ph idx="105" type="body" hasCustomPrompt="1"/>
          </p:nvPr>
        </p:nvSpPr>
        <p:spPr>
          <a:xfrm>
            <a:off x="685800" y="1591056"/>
            <a:ext cx="10820095" cy="329184"/>
          </a:xfrm>
          <a:prstGeom prst="rect">
            <a:avLst/>
          </a:prstGeom>
          <a:noFill/>
          <a:ln/>
        </p:spPr>
        <p:txBody>
          <a:bodyPr wrap="square" rtlCol="0"/>
          <a:lstStyle>
            <a:lvl1pPr algn="l" indent="0" marL="0">
              <a:lnSpc>
                <a:spcPts val="2200"/>
              </a:lnSpc>
              <a:buNone/>
              <a:defRPr lang="en-US" altLang="en-US" sz="1600" dirty="0">
                <a:solidFill>
                  <a:srgbClr val="4A5160"/>
                </a:solidFill>
              </a:defRPr>
            </a:lvl1pPr>
          </a:lstStyle>
          <a:p>
            <a:pPr algn="l" indent="0" marL="0">
              <a:lnSpc>
                <a:spcPts val="2200"/>
              </a:lnSpc>
              <a:buNone/>
            </a:pPr>
            <a:r>
              <a:rPr lang="en-US" altLang="en-US" sz="1600" dirty="0">
                <a:solidFill>
                  <a:srgbClr val="4A5160"/>
                </a:solidFill>
              </a:rPr>
              <a:t>补充一句（≤30 字），或图表头：指标，单位，时间范围</a:t>
            </a:r>
            <a:endParaRPr lang="en-US" altLang="en-US" sz="1600" dirty="0"/>
          </a:p>
        </p:txBody>
      </p:sp>
      <p:sp>
        <p:nvSpPr>
          <p:cNvPr id="8" name="cl-ph-body"/>
          <p:cNvSpPr/>
          <p:nvPr>
            <p:ph idx="106" type="body" hasCustomPrompt="1"/>
          </p:nvPr>
        </p:nvSpPr>
        <p:spPr>
          <a:xfrm>
            <a:off x="685800" y="2194560"/>
            <a:ext cx="10820095" cy="3520440"/>
          </a:xfrm>
          <a:prstGeom prst="rect">
            <a:avLst/>
          </a:prstGeom>
          <a:noFill/>
          <a:ln/>
        </p:spPr>
        <p:txBody>
          <a:bodyPr wrap="square" rtlCol="0"/>
          <a:lstStyle>
            <a:lvl1pPr algn="l" indent="0" marL="0">
              <a:lnSpc>
                <a:spcPts val="1700"/>
              </a:lnSpc>
              <a:spcAft>
                <a:spcPts val="800"/>
              </a:spcAft>
              <a:buNone/>
              <a:defRPr lang="en-US" altLang="en-US" sz="1200" dirty="0">
                <a:solidFill>
                  <a:srgbClr val="4A5160"/>
                </a:solidFill>
              </a:defRPr>
            </a:lvl1pPr>
          </a:lstStyle>
          <a:p>
            <a:pPr algn="l" indent="0" marL="0">
              <a:lnSpc>
                <a:spcPts val="1700"/>
              </a:lnSpc>
              <a:spcAft>
                <a:spcPts val="800"/>
              </a:spcAft>
              <a:buNone/>
            </a:pPr>
            <a:r>
              <a:rPr lang="en-US" altLang="en-US" sz="1200" dirty="0">
                <a:solidFill>
                  <a:srgbClr val="4A5160"/>
                </a:solidFill>
              </a:rPr>
              <a:t>备用数据 / 完整来源（≥12pt，表格可放宽到 8 行）</a:t>
            </a:r>
            <a:endParaRPr lang="en-US" altLang="en-US" sz="1200" dirty="0"/>
          </a:p>
        </p:txBody>
      </p:sp>
      <p:sp>
        <p:nvSpPr>
          <p:cNvPr id="9" name="cl-ph-source"/>
          <p:cNvSpPr/>
          <p:nvPr>
            <p:ph idx="107" type="body" hasCustomPrompt="1"/>
          </p:nvPr>
        </p:nvSpPr>
        <p:spPr>
          <a:xfrm>
            <a:off x="685800" y="5852160"/>
            <a:ext cx="10820095" cy="274320"/>
          </a:xfrm>
          <a:prstGeom prst="rect">
            <a:avLst/>
          </a:prstGeom>
          <a:noFill/>
          <a:ln/>
        </p:spPr>
        <p:txBody>
          <a:bodyPr wrap="square" rtlCol="0"/>
          <a:lstStyle>
            <a:lvl1pPr algn="l" indent="0" marL="0">
              <a:lnSpc>
                <a:spcPts val="1300"/>
              </a:lnSpc>
              <a:buNone/>
              <a:defRPr lang="en-US" altLang="en-US" sz="1050" dirty="0">
                <a:solidFill>
                  <a:srgbClr val="5E6675"/>
                </a:solidFill>
              </a:defRPr>
            </a:lvl1pPr>
          </a:lstStyle>
          <a:p>
            <a:pPr algn="l" indent="0" marL="0">
              <a:lnSpc>
                <a:spcPts val="1300"/>
              </a:lnSpc>
              <a:buNone/>
            </a:pPr>
            <a:r>
              <a:rPr lang="en-US" altLang="en-US" sz="1050" dirty="0">
                <a:solidFill>
                  <a:srgbClr val="5E6675"/>
                </a:solidFill>
              </a:rPr>
              <a:t>来源：发布方《标题》（YYYY-MM）；Canlah 分析</a:t>
            </a:r>
            <a:endParaRPr lang="en-US" altLang="en-US" sz="1050"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8 Blank · 空白">
    <p:bg>
      <p:bgPr>
        <a:solidFill>
          <a:srgbClr val="F7F8FA"/>
        </a:solidFill>
      </p:bgPr>
    </p:bg>
    <p:spTree>
      <p:nvGrpSpPr>
        <p:cNvPr id="1" name=""/>
        <p:cNvGrpSpPr/>
        <p:nvPr/>
      </p:nvGrpSpPr>
      <p:grpSpPr>
        <a:xfrm>
          <a:off x="0" y="0"/>
          <a:ext cx="0" cy="0"/>
          <a:chOff x="0" y="0"/>
          <a:chExt cx="0" cy="0"/>
        </a:xfrm>
      </p:grpSpPr>
      <p:pic>
        <p:nvPicPr>
          <p:cNvPr id="2" name="Image 0" descr="Canlah AI">    </p:cNvPr>
          <p:cNvPicPr>
            <a:picLocks noChangeAspect="1"/>
          </p:cNvPicPr>
          <p:nvPr/>
        </p:nvPicPr>
        <p:blipFill>
          <a:blip r:embed="rId1"/>
          <a:stretch>
            <a:fillRect/>
          </a:stretch>
        </p:blipFill>
        <p:spPr>
          <a:xfrm>
            <a:off x="685800" y="6291072"/>
            <a:ext cx="1069848" cy="31171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49" r:id="rId1"/>
  </p:sldLayoutIdLs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lt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6.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6.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6.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6.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6.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cl-cover-photo" descr="拼贴：ASKED / CITED / CHOSEN 三个大字，引号、网点照片、蓝色色块">    </p:cNvPr>
          <p:cNvPicPr>
            <a:picLocks noChangeAspect="1"/>
          </p:cNvPicPr>
          <p:nvPr>
            <p:ph idx="101" hasCustomPrompt="1"/>
          </p:nvPr>
        </p:nvPicPr>
        <p:blipFill>
          <a:blip r:embed="rId1"/>
          <a:stretch>
            <a:fillRect/>
          </a:stretch>
        </p:blipFill>
        <p:spPr>
          <a:xfrm>
            <a:off x="5394960" y="0"/>
            <a:ext cx="6796735" cy="6858000"/>
          </a:xfrm>
          <a:prstGeom prst="rect">
            <a:avLst/>
          </a:prstGeom>
        </p:spPr>
      </p:pic>
      <p:sp>
        <p:nvSpPr>
          <p:cNvPr id="3" name="cl-chrome-footer"/>
          <p:cNvSpPr/>
          <p:nvPr/>
        </p:nvSpPr>
        <p:spPr>
          <a:xfrm>
            <a:off x="5394960" y="6181344"/>
            <a:ext cx="6110935" cy="0"/>
          </a:xfrm>
          <a:prstGeom prst="line">
            <a:avLst/>
          </a:prstGeom>
          <a:noFill/>
          <a:ln w="9525">
            <a:solidFill>
              <a:srgbClr val="334155"/>
            </a:solidFill>
            <a:prstDash val="solid"/>
          </a:ln>
        </p:spPr>
      </p:sp>
      <p:sp>
        <p:nvSpPr>
          <p:cNvPr id="4" name="cl-ph-tracker"/>
          <p:cNvSpPr/>
          <p:nvPr>
            <p:ph idx="102" type="body" hasCustomPrompt="1"/>
          </p:nvPr>
        </p:nvSpPr>
        <p:spPr>
          <a:xfrm>
            <a:off x="685800" y="502920"/>
            <a:ext cx="4572000" cy="237744"/>
          </a:xfrm>
          <a:prstGeom prst="rect">
            <a:avLst/>
          </a:prstGeom>
          <a:noFill/>
          <a:ln/>
        </p:spPr>
        <p:txBody>
          <a:bodyPr wrap="square" lIns="0" tIns="0" rIns="0" bIns="0" rtlCol="0" anchor="ctr"/>
          <a:lstStyle/>
          <a:p>
            <a:pPr algn="l" indent="0" marL="0">
              <a:buNone/>
            </a:pPr>
            <a:r>
              <a:rPr lang="en-US" altLang="en-US" sz="1000" b="1" spc="150" kern="0" dirty="0">
                <a:solidFill>
                  <a:srgbClr val="AEB4C2"/>
                </a:solidFill>
                <a:latin typeface="Consolas" pitchFamily="49" charset="0"/>
                <a:ea typeface="+mn-ea"/>
                <a:cs typeface="+mn-cs"/>
              </a:rPr>
              <a:t>CANLAH AI · GEO PLAYBOOK · QUICK GUIDE</a:t>
            </a:r>
            <a:endParaRPr lang="en-US" altLang="en-US" sz="1000" dirty="0"/>
          </a:p>
        </p:txBody>
      </p:sp>
      <p:sp>
        <p:nvSpPr>
          <p:cNvPr id="5" name="cl-ph-title"/>
          <p:cNvSpPr/>
          <p:nvPr>
            <p:ph idx="103" type="title" hasCustomPrompt="1"/>
          </p:nvPr>
        </p:nvSpPr>
        <p:spPr>
          <a:xfrm>
            <a:off x="685800" y="2331720"/>
            <a:ext cx="4572000" cy="1280160"/>
          </a:xfrm>
          <a:prstGeom prst="rect">
            <a:avLst/>
          </a:prstGeom>
          <a:noFill/>
          <a:ln/>
        </p:spPr>
        <p:txBody>
          <a:bodyPr wrap="square" lIns="0" tIns="0" rIns="0" bIns="0" rtlCol="0" anchor="t"/>
          <a:lstStyle/>
          <a:p>
            <a:pPr algn="l" indent="0" marL="0">
              <a:lnSpc>
                <a:spcPts val="5100"/>
              </a:lnSpc>
              <a:buNone/>
            </a:pPr>
            <a:r>
              <a:rPr lang="en-US" altLang="en-US" sz="4400" b="1" dirty="0">
                <a:solidFill>
                  <a:srgbClr val="FFFFFF"/>
                </a:solidFill>
              </a:rPr>
              <a:t>The two AIs cite</a:t>
            </a:r>
            <a:endParaRPr lang="en-US" altLang="en-US" sz="4400" dirty="0"/>
          </a:p>
          <a:p>
            <a:pPr algn="l" indent="0" marL="0">
              <a:lnSpc>
                <a:spcPts val="5100"/>
              </a:lnSpc>
              <a:buNone/>
            </a:pPr>
            <a:r>
              <a:rPr lang="en-US" altLang="en-US" sz="4400" b="1" dirty="0">
                <a:solidFill>
                  <a:srgbClr val="60A5FA"/>
                </a:solidFill>
              </a:rPr>
              <a:t>different pages</a:t>
            </a:r>
            <a:endParaRPr lang="en-US" altLang="en-US" sz="4400" dirty="0"/>
          </a:p>
        </p:txBody>
      </p:sp>
      <p:sp>
        <p:nvSpPr>
          <p:cNvPr id="6" name="cl-ph-lede"/>
          <p:cNvSpPr/>
          <p:nvPr>
            <p:ph idx="104" type="body" hasCustomPrompt="1"/>
          </p:nvPr>
        </p:nvSpPr>
        <p:spPr>
          <a:xfrm>
            <a:off x="685800" y="3749040"/>
            <a:ext cx="4572000" cy="548640"/>
          </a:xfrm>
          <a:prstGeom prst="rect">
            <a:avLst/>
          </a:prstGeom>
          <a:noFill/>
          <a:ln/>
        </p:spPr>
        <p:txBody>
          <a:bodyPr wrap="square" lIns="0" tIns="0" rIns="0" bIns="0" rtlCol="0" anchor="t"/>
          <a:lstStyle/>
          <a:p>
            <a:pPr algn="l" indent="0" marL="0">
              <a:lnSpc>
                <a:spcPts val="2000"/>
              </a:lnSpc>
              <a:buNone/>
            </a:pPr>
            <a:r>
              <a:rPr lang="en-US" altLang="en-US" sz="1400" dirty="0">
                <a:solidFill>
                  <a:srgbClr val="C3C7D1"/>
                </a:solidFill>
              </a:rPr>
              <a:t>60 buyer questions, 526 cited URLs, 92 pages taken apart: a quick read for Singapore SMEs.</a:t>
            </a:r>
            <a:endParaRPr lang="en-US" altLang="en-US" sz="1400" dirty="0"/>
          </a:p>
        </p:txBody>
      </p:sp>
      <p:sp>
        <p:nvSpPr>
          <p:cNvPr id="7" name="cl-ph-contact"/>
          <p:cNvSpPr/>
          <p:nvPr>
            <p:ph idx="105" type="body" hasCustomPrompt="1"/>
          </p:nvPr>
        </p:nvSpPr>
        <p:spPr>
          <a:xfrm>
            <a:off x="685800" y="6291072"/>
            <a:ext cx="3657600" cy="274320"/>
          </a:xfrm>
          <a:prstGeom prst="rect">
            <a:avLst/>
          </a:prstGeom>
          <a:noFill/>
          <a:ln/>
        </p:spPr>
        <p:txBody>
          <a:bodyPr wrap="square" lIns="0" tIns="0" rIns="0" bIns="0" rtlCol="0" anchor="ctr"/>
          <a:lstStyle/>
          <a:p>
            <a:pPr algn="l" indent="0" marL="0">
              <a:buNone/>
            </a:pPr>
            <a:r>
              <a:rPr lang="en-US" altLang="en-US" sz="1000" dirty="0">
                <a:solidFill>
                  <a:srgbClr val="AEB4C2"/>
                </a:solidFill>
                <a:latin typeface="Consolas" pitchFamily="49" charset="0"/>
                <a:ea typeface="+mn-ea"/>
                <a:cs typeface="+mn-cs"/>
              </a:rPr>
              <a:t>admin@canlah.ai · WhatsApp +65 8110 0234</a:t>
            </a:r>
            <a:endParaRPr lang="en-US" altLang="en-US" sz="1000" dirty="0"/>
          </a:p>
        </p:txBody>
      </p:sp>
      <p:sp>
        <p:nvSpPr>
          <p:cNvPr id="8" name="cl-ph-deckId"/>
          <p:cNvSpPr/>
          <p:nvPr>
            <p:ph idx="106" type="body" hasCustomPrompt="1"/>
          </p:nvPr>
        </p:nvSpPr>
        <p:spPr>
          <a:xfrm>
            <a:off x="4114800" y="6291072"/>
            <a:ext cx="3931920" cy="274320"/>
          </a:xfrm>
          <a:prstGeom prst="rect">
            <a:avLst/>
          </a:prstGeom>
          <a:noFill/>
          <a:ln/>
        </p:spPr>
        <p:txBody>
          <a:bodyPr wrap="square" lIns="0" tIns="0" rIns="0" bIns="0" rtlCol="0" anchor="ctr"/>
          <a:lstStyle/>
          <a:p>
            <a:pPr algn="l" indent="0" marL="0">
              <a:buNone/>
            </a:pPr>
            <a:r>
              <a:rPr lang="en-US" altLang="en-US" sz="1000" dirty="0">
                <a:solidFill>
                  <a:srgbClr val="AEB4C2"/>
                </a:solidFill>
                <a:latin typeface="Consolas" pitchFamily="49" charset="0"/>
                <a:ea typeface="+mn-ea"/>
                <a:cs typeface="+mn-cs"/>
              </a:rPr>
              <a:t>GEO PLAYBOOK · 2026-09</a:t>
            </a:r>
            <a:endParaRPr lang="en-US" altLang="en-US" sz="1000" dirty="0"/>
          </a:p>
        </p:txBody>
      </p:sp>
      <p:sp>
        <p:nvSpPr>
          <p:cNvPr id="9"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FFFFFF"/>
                </a:solidFill>
                <a:latin typeface="+mn-lt"/>
                <a:ea typeface="+mn-ea"/>
                <a:cs typeface="+mn-cs"/>
              </a:rPr>
              <a:t>01</a:t>
            </a:r>
            <a:endParaRPr lang="en-US" alt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02 · TWO ENGINES</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ChatGPT </a:t>
            </a:r>
            <a:pPr algn="l" indent="0" marL="0">
              <a:lnSpc>
                <a:spcPts val="3800"/>
              </a:lnSpc>
              <a:buNone/>
            </a:pPr>
            <a:r>
              <a:rPr lang="en-US" altLang="en-US" sz="3200" b="1" dirty="0">
                <a:solidFill>
                  <a:srgbClr val="2563EB"/>
                </a:solidFill>
              </a:rPr>
              <a:t>cites the source</a:t>
            </a:r>
            <a:pPr algn="l" indent="0" marL="0">
              <a:lnSpc>
                <a:spcPts val="3800"/>
              </a:lnSpc>
              <a:buNone/>
            </a:pPr>
            <a:r>
              <a:rPr lang="en-US" altLang="en-US" sz="3200" b="1" dirty="0">
                <a:solidFill>
                  <a:srgbClr val="0E1116"/>
                </a:solidFill>
              </a:rPr>
              <a:t>; Google AI Mode cites the summary</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Source: Pew Research Center (2025, US sample) for AI Overview clicks; Canlah round one, model APIs, 23 Sep 2026</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Only about 1% of AI Overview visits click a link: the prize is </a:t>
            </a:r>
            <a:pPr algn="l" indent="0" marL="0">
              <a:lnSpc>
                <a:spcPts val="2300"/>
              </a:lnSpc>
              <a:buNone/>
            </a:pPr>
            <a:r>
              <a:rPr lang="en-US" altLang="en-US" sz="1600" dirty="0">
                <a:solidFill>
                  <a:srgbClr val="2563EB"/>
                </a:solidFill>
                <a:latin typeface="+mn-lt"/>
                <a:ea typeface="+mn-ea"/>
                <a:cs typeface="+mn-cs"/>
              </a:rPr>
              <a:t>being named</a:t>
            </a:r>
            <a:pPr algn="l" indent="0" marL="0">
              <a:lnSpc>
                <a:spcPts val="2300"/>
              </a:lnSpc>
              <a:buNone/>
            </a:pPr>
            <a:r>
              <a:rPr lang="en-US" altLang="en-US" sz="1600" dirty="0">
                <a:solidFill>
                  <a:srgbClr val="4A5160"/>
                </a:solidFill>
                <a:latin typeface="+mn-lt"/>
                <a:ea typeface="+mn-ea"/>
                <a:cs typeface="+mn-cs"/>
              </a:rPr>
              <a:t>.</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02</a:t>
            </a:r>
            <a:endParaRPr lang="en-US" altLang="en-US" sz="2400" dirty="0"/>
          </a:p>
        </p:txBody>
      </p:sp>
      <p:sp>
        <p:nvSpPr>
          <p:cNvPr id="8" name="cl-bt-head"/>
          <p:cNvSpPr txBox="1"/>
          <p:nvPr/>
        </p:nvSpPr>
        <p:spPr>
          <a:xfrm>
            <a:off x="2240280" y="2194560"/>
            <a:ext cx="237744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Engine · what it cites</a:t>
            </a:r>
            <a:endParaRPr lang="en-US" altLang="en-US" sz="1200" dirty="0"/>
          </a:p>
        </p:txBody>
      </p:sp>
      <p:sp>
        <p:nvSpPr>
          <p:cNvPr id="9" name="cl-bt-head"/>
          <p:cNvSpPr txBox="1"/>
          <p:nvPr/>
        </p:nvSpPr>
        <p:spPr>
          <a:xfrm>
            <a:off x="4828032" y="2194560"/>
            <a:ext cx="1898294"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Share of citations</a:t>
            </a:r>
            <a:endParaRPr lang="en-US" altLang="en-US" sz="1200" dirty="0"/>
          </a:p>
        </p:txBody>
      </p:sp>
      <p:sp>
        <p:nvSpPr>
          <p:cNvPr id="10" name="cl-bt-head"/>
          <p:cNvSpPr txBox="1"/>
          <p:nvPr/>
        </p:nvSpPr>
        <p:spPr>
          <a:xfrm>
            <a:off x="6817766" y="2194560"/>
            <a:ext cx="100584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Base</a:t>
            </a:r>
            <a:endParaRPr lang="en-US" altLang="en-US" sz="1200" dirty="0"/>
          </a:p>
        </p:txBody>
      </p:sp>
      <p:graphicFrame>
        <p:nvGraphicFramePr>
          <p:cNvPr id="11" name="cl-chart-1-mufplpcm-bar-table" descr="Bar chart: share of citations by source type for ChatGPT and AI Mode in dental, family law and e-commerce"/>
          <p:cNvGraphicFramePr/>
          <p:nvPr/>
        </p:nvGraphicFramePr>
        <p:xfrm>
          <a:off x="4754880" y="2523744"/>
          <a:ext cx="1971446" cy="2704795"/>
        </p:xfrm>
        <a:graphic xmlns:a="http://schemas.openxmlformats.org/drawingml/2006/main">
          <a:graphicData uri="http://schemas.openxmlformats.org/drawingml/2006/chart">
            <c:chart xmlns:c="http://schemas.openxmlformats.org/drawingml/2006/chart" r:id="rId1"/>
          </a:graphicData>
        </a:graphic>
      </p:graphicFrame>
      <p:sp>
        <p:nvSpPr>
          <p:cNvPr id="12" name="cl-data-axis"/>
          <p:cNvSpPr/>
          <p:nvPr/>
        </p:nvSpPr>
        <p:spPr>
          <a:xfrm>
            <a:off x="4754880" y="2523744"/>
            <a:ext cx="0" cy="2704795"/>
          </a:xfrm>
          <a:prstGeom prst="line">
            <a:avLst/>
          </a:prstGeom>
          <a:noFill/>
          <a:ln w="9525">
            <a:solidFill>
              <a:srgbClr val="AEB4C2"/>
            </a:solidFill>
            <a:prstDash val="solid"/>
          </a:ln>
        </p:spPr>
      </p:sp>
      <p:sp>
        <p:nvSpPr>
          <p:cNvPr id="13" name="cl-bt-label"/>
          <p:cNvSpPr txBox="1"/>
          <p:nvPr/>
        </p:nvSpPr>
        <p:spPr>
          <a:xfrm>
            <a:off x="2240280" y="2523744"/>
            <a:ext cx="2377440" cy="450799"/>
          </a:xfrm>
          <a:prstGeom prst="rect">
            <a:avLst/>
          </a:prstGeom>
          <a:noFill/>
          <a:ln/>
        </p:spPr>
        <p:txBody>
          <a:bodyPr wrap="square" lIns="0" tIns="0" rIns="0" bIns="0" rtlCol="0" anchor="ctr"/>
          <a:lstStyle/>
          <a:p>
            <a:pPr algn="l" indent="0" marL="0">
              <a:lnSpc>
                <a:spcPts val="1500"/>
              </a:lnSpc>
              <a:buNone/>
            </a:pPr>
            <a:r>
              <a:rPr lang="en-US" altLang="en-US" sz="1200" b="1" dirty="0">
                <a:solidFill>
                  <a:srgbClr val="0E1116"/>
                </a:solidFill>
                <a:latin typeface="+mn-lt"/>
                <a:ea typeface="+mn-ea"/>
                <a:cs typeface="+mn-cs"/>
              </a:rPr>
              <a:t>ChatGPT · government and public bodies</a:t>
            </a:r>
            <a:endParaRPr lang="en-US" altLang="en-US" sz="1200" dirty="0"/>
          </a:p>
        </p:txBody>
      </p:sp>
      <p:sp>
        <p:nvSpPr>
          <p:cNvPr id="14" name="cl-bt-note"/>
          <p:cNvSpPr txBox="1"/>
          <p:nvPr/>
        </p:nvSpPr>
        <p:spPr>
          <a:xfrm>
            <a:off x="6817766" y="2523744"/>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38/50</a:t>
            </a:r>
            <a:endParaRPr lang="en-US" altLang="en-US" sz="1200" dirty="0"/>
          </a:p>
        </p:txBody>
      </p:sp>
      <p:sp>
        <p:nvSpPr>
          <p:cNvPr id="15" name="cl-bt-label"/>
          <p:cNvSpPr txBox="1"/>
          <p:nvPr/>
        </p:nvSpPr>
        <p:spPr>
          <a:xfrm>
            <a:off x="2240280" y="2974543"/>
            <a:ext cx="23774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0E1116"/>
                </a:solidFill>
                <a:latin typeface="+mn-lt"/>
                <a:ea typeface="+mn-ea"/>
                <a:cs typeface="+mn-cs"/>
              </a:rPr>
              <a:t>AI Mode · clinics and other commercial sites</a:t>
            </a:r>
            <a:endParaRPr lang="en-US" altLang="en-US" sz="1200" dirty="0"/>
          </a:p>
        </p:txBody>
      </p:sp>
      <p:sp>
        <p:nvSpPr>
          <p:cNvPr id="16" name="cl-bt-note"/>
          <p:cNvSpPr txBox="1"/>
          <p:nvPr/>
        </p:nvSpPr>
        <p:spPr>
          <a:xfrm>
            <a:off x="6817766" y="2974543"/>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39/52</a:t>
            </a:r>
            <a:endParaRPr lang="en-US" altLang="en-US" sz="1200" dirty="0"/>
          </a:p>
        </p:txBody>
      </p:sp>
      <p:sp>
        <p:nvSpPr>
          <p:cNvPr id="17" name="cl-bt-label"/>
          <p:cNvSpPr txBox="1"/>
          <p:nvPr/>
        </p:nvSpPr>
        <p:spPr>
          <a:xfrm>
            <a:off x="2240280" y="3425342"/>
            <a:ext cx="2377440" cy="450799"/>
          </a:xfrm>
          <a:prstGeom prst="rect">
            <a:avLst/>
          </a:prstGeom>
          <a:noFill/>
          <a:ln/>
        </p:spPr>
        <p:txBody>
          <a:bodyPr wrap="square" lIns="0" tIns="0" rIns="0" bIns="0" rtlCol="0" anchor="ctr"/>
          <a:lstStyle/>
          <a:p>
            <a:pPr algn="l" indent="0" marL="0">
              <a:lnSpc>
                <a:spcPts val="1500"/>
              </a:lnSpc>
              <a:buNone/>
            </a:pPr>
            <a:r>
              <a:rPr lang="en-US" altLang="en-US" sz="1200" b="1" dirty="0">
                <a:solidFill>
                  <a:srgbClr val="0E1116"/>
                </a:solidFill>
                <a:latin typeface="+mn-lt"/>
                <a:ea typeface="+mn-ea"/>
                <a:cs typeface="+mn-cs"/>
              </a:rPr>
              <a:t>ChatGPT · .gov.sg</a:t>
            </a:r>
            <a:endParaRPr lang="en-US" altLang="en-US" sz="1200" dirty="0"/>
          </a:p>
        </p:txBody>
      </p:sp>
      <p:sp>
        <p:nvSpPr>
          <p:cNvPr id="18" name="cl-bt-note"/>
          <p:cNvSpPr txBox="1"/>
          <p:nvPr/>
        </p:nvSpPr>
        <p:spPr>
          <a:xfrm>
            <a:off x="6817766" y="3425342"/>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46/60</a:t>
            </a:r>
            <a:endParaRPr lang="en-US" altLang="en-US" sz="1200" dirty="0"/>
          </a:p>
        </p:txBody>
      </p:sp>
      <p:sp>
        <p:nvSpPr>
          <p:cNvPr id="19" name="cl-bt-label"/>
          <p:cNvSpPr txBox="1"/>
          <p:nvPr/>
        </p:nvSpPr>
        <p:spPr>
          <a:xfrm>
            <a:off x="2240280" y="3876142"/>
            <a:ext cx="23774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0E1116"/>
                </a:solidFill>
                <a:latin typeface="+mn-lt"/>
                <a:ea typeface="+mn-ea"/>
                <a:cs typeface="+mn-cs"/>
              </a:rPr>
              <a:t>AI Mode · law firms and other commercial sites</a:t>
            </a:r>
            <a:endParaRPr lang="en-US" altLang="en-US" sz="1200" dirty="0"/>
          </a:p>
        </p:txBody>
      </p:sp>
      <p:sp>
        <p:nvSpPr>
          <p:cNvPr id="20" name="cl-bt-note"/>
          <p:cNvSpPr txBox="1"/>
          <p:nvPr/>
        </p:nvSpPr>
        <p:spPr>
          <a:xfrm>
            <a:off x="6817766" y="3876142"/>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36/52</a:t>
            </a:r>
            <a:endParaRPr lang="en-US" altLang="en-US" sz="1200" dirty="0"/>
          </a:p>
        </p:txBody>
      </p:sp>
      <p:sp>
        <p:nvSpPr>
          <p:cNvPr id="21" name="cl-bt-label"/>
          <p:cNvSpPr txBox="1"/>
          <p:nvPr/>
        </p:nvSpPr>
        <p:spPr>
          <a:xfrm>
            <a:off x="2240280" y="4326941"/>
            <a:ext cx="2377440" cy="450799"/>
          </a:xfrm>
          <a:prstGeom prst="rect">
            <a:avLst/>
          </a:prstGeom>
          <a:noFill/>
          <a:ln/>
        </p:spPr>
        <p:txBody>
          <a:bodyPr wrap="square" lIns="0" tIns="0" rIns="0" bIns="0" rtlCol="0" anchor="ctr"/>
          <a:lstStyle/>
          <a:p>
            <a:pPr algn="l" indent="0" marL="0">
              <a:lnSpc>
                <a:spcPts val="1500"/>
              </a:lnSpc>
              <a:buNone/>
            </a:pPr>
            <a:r>
              <a:rPr lang="en-US" altLang="en-US" sz="1200" b="1" dirty="0">
                <a:solidFill>
                  <a:srgbClr val="0E1116"/>
                </a:solidFill>
                <a:latin typeface="+mn-lt"/>
                <a:ea typeface="+mn-ea"/>
                <a:cs typeface="+mn-cs"/>
              </a:rPr>
              <a:t>ChatGPT · product pages</a:t>
            </a:r>
            <a:endParaRPr lang="en-US" altLang="en-US" sz="1200" dirty="0"/>
          </a:p>
        </p:txBody>
      </p:sp>
      <p:sp>
        <p:nvSpPr>
          <p:cNvPr id="22" name="cl-bt-note"/>
          <p:cNvSpPr txBox="1"/>
          <p:nvPr/>
        </p:nvSpPr>
        <p:spPr>
          <a:xfrm>
            <a:off x="6817766" y="4326941"/>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of 68 citations</a:t>
            </a:r>
            <a:endParaRPr lang="en-US" altLang="en-US" sz="1200" dirty="0"/>
          </a:p>
        </p:txBody>
      </p:sp>
      <p:sp>
        <p:nvSpPr>
          <p:cNvPr id="23" name="cl-bt-label"/>
          <p:cNvSpPr txBox="1"/>
          <p:nvPr/>
        </p:nvSpPr>
        <p:spPr>
          <a:xfrm>
            <a:off x="2240280" y="4777740"/>
            <a:ext cx="23774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0E1116"/>
                </a:solidFill>
                <a:latin typeface="+mn-lt"/>
                <a:ea typeface="+mn-ea"/>
                <a:cs typeface="+mn-cs"/>
              </a:rPr>
              <a:t>AI Mode · Google Shopping cards</a:t>
            </a:r>
            <a:endParaRPr lang="en-US" altLang="en-US" sz="1200" dirty="0"/>
          </a:p>
        </p:txBody>
      </p:sp>
      <p:sp>
        <p:nvSpPr>
          <p:cNvPr id="24" name="cl-bt-note"/>
          <p:cNvSpPr txBox="1"/>
          <p:nvPr/>
        </p:nvSpPr>
        <p:spPr>
          <a:xfrm>
            <a:off x="6817766" y="4777740"/>
            <a:ext cx="1005840" cy="450799"/>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12/27; zero shared URLs</a:t>
            </a:r>
            <a:endParaRPr lang="en-US" altLang="en-US" sz="1200" dirty="0"/>
          </a:p>
        </p:txBody>
      </p:sp>
      <p:sp>
        <p:nvSpPr>
          <p:cNvPr id="25" name="cl-bt-group"/>
          <p:cNvSpPr txBox="1"/>
          <p:nvPr/>
        </p:nvSpPr>
        <p:spPr>
          <a:xfrm>
            <a:off x="685800" y="2542032"/>
            <a:ext cx="1371600" cy="865022"/>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Dental and aesthetics</a:t>
            </a:r>
            <a:endParaRPr lang="en-US" altLang="en-US" sz="1400" dirty="0"/>
          </a:p>
        </p:txBody>
      </p:sp>
      <p:sp>
        <p:nvSpPr>
          <p:cNvPr id="26" name="cl-bt-rule"/>
          <p:cNvSpPr/>
          <p:nvPr/>
        </p:nvSpPr>
        <p:spPr>
          <a:xfrm>
            <a:off x="685800" y="2523744"/>
            <a:ext cx="7137806" cy="0"/>
          </a:xfrm>
          <a:prstGeom prst="line">
            <a:avLst/>
          </a:prstGeom>
          <a:noFill/>
          <a:ln w="9525">
            <a:solidFill>
              <a:srgbClr val="D9DBE1"/>
            </a:solidFill>
            <a:prstDash val="solid"/>
          </a:ln>
        </p:spPr>
      </p:sp>
      <p:sp>
        <p:nvSpPr>
          <p:cNvPr id="27" name="cl-bt-group"/>
          <p:cNvSpPr txBox="1"/>
          <p:nvPr/>
        </p:nvSpPr>
        <p:spPr>
          <a:xfrm>
            <a:off x="685800" y="3443630"/>
            <a:ext cx="1371600" cy="865022"/>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Family law</a:t>
            </a:r>
            <a:endParaRPr lang="en-US" altLang="en-US" sz="1400" dirty="0"/>
          </a:p>
        </p:txBody>
      </p:sp>
      <p:sp>
        <p:nvSpPr>
          <p:cNvPr id="28" name="cl-bt-rule"/>
          <p:cNvSpPr/>
          <p:nvPr/>
        </p:nvSpPr>
        <p:spPr>
          <a:xfrm>
            <a:off x="685800" y="3425342"/>
            <a:ext cx="7137806" cy="0"/>
          </a:xfrm>
          <a:prstGeom prst="line">
            <a:avLst/>
          </a:prstGeom>
          <a:noFill/>
          <a:ln w="9525">
            <a:solidFill>
              <a:srgbClr val="D9DBE1"/>
            </a:solidFill>
            <a:prstDash val="solid"/>
          </a:ln>
        </p:spPr>
      </p:sp>
      <p:sp>
        <p:nvSpPr>
          <p:cNvPr id="29" name="cl-bt-group"/>
          <p:cNvSpPr txBox="1"/>
          <p:nvPr/>
        </p:nvSpPr>
        <p:spPr>
          <a:xfrm>
            <a:off x="685800" y="4345229"/>
            <a:ext cx="1371600" cy="865022"/>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E-commerce</a:t>
            </a:r>
            <a:endParaRPr lang="en-US" altLang="en-US" sz="1400" dirty="0"/>
          </a:p>
        </p:txBody>
      </p:sp>
      <p:sp>
        <p:nvSpPr>
          <p:cNvPr id="30" name="cl-bt-rule"/>
          <p:cNvSpPr/>
          <p:nvPr/>
        </p:nvSpPr>
        <p:spPr>
          <a:xfrm>
            <a:off x="685800" y="4326941"/>
            <a:ext cx="7137806" cy="0"/>
          </a:xfrm>
          <a:prstGeom prst="line">
            <a:avLst/>
          </a:prstGeom>
          <a:noFill/>
          <a:ln w="9525">
            <a:solidFill>
              <a:srgbClr val="D9DBE1"/>
            </a:solidFill>
            <a:prstDash val="solid"/>
          </a:ln>
        </p:spPr>
      </p:sp>
      <p:sp>
        <p:nvSpPr>
          <p:cNvPr id="31" name="cl-bt-rule"/>
          <p:cNvSpPr/>
          <p:nvPr/>
        </p:nvSpPr>
        <p:spPr>
          <a:xfrm>
            <a:off x="685800" y="5228539"/>
            <a:ext cx="7137806" cy="0"/>
          </a:xfrm>
          <a:prstGeom prst="line">
            <a:avLst/>
          </a:prstGeom>
          <a:noFill/>
          <a:ln w="9525">
            <a:solidFill>
              <a:srgbClr val="D9DBE1"/>
            </a:solidFill>
            <a:prstDash val="solid"/>
          </a:ln>
        </p:spPr>
      </p:sp>
      <p:sp>
        <p:nvSpPr>
          <p:cNvPr id="32" name="cl-data-stat"/>
          <p:cNvSpPr txBox="1"/>
          <p:nvPr/>
        </p:nvSpPr>
        <p:spPr>
          <a:xfrm>
            <a:off x="8052206" y="2523744"/>
            <a:ext cx="3454603" cy="566928"/>
          </a:xfrm>
          <a:prstGeom prst="rect">
            <a:avLst/>
          </a:prstGeom>
          <a:noFill/>
          <a:ln/>
        </p:spPr>
        <p:txBody>
          <a:bodyPr wrap="square" lIns="0" tIns="0" rIns="0" bIns="0" rtlCol="0" anchor="t"/>
          <a:lstStyle/>
          <a:p>
            <a:pPr algn="l" indent="0" marL="0">
              <a:lnSpc>
                <a:spcPts val="4400"/>
              </a:lnSpc>
              <a:buNone/>
            </a:pPr>
            <a:r>
              <a:rPr lang="en-US" altLang="en-US" sz="4000" b="1" dirty="0">
                <a:solidFill>
                  <a:srgbClr val="0E1116"/>
                </a:solidFill>
                <a:latin typeface="+mn-lt"/>
                <a:ea typeface="+mn-ea"/>
                <a:cs typeface="+mn-cs"/>
              </a:rPr>
              <a:t>36 of 54</a:t>
            </a:r>
            <a:endParaRPr lang="en-US" altLang="en-US" sz="4000" dirty="0"/>
          </a:p>
        </p:txBody>
      </p:sp>
      <p:sp>
        <p:nvSpPr>
          <p:cNvPr id="33" name="cl-panel-text"/>
          <p:cNvSpPr txBox="1"/>
          <p:nvPr/>
        </p:nvSpPr>
        <p:spPr>
          <a:xfrm>
            <a:off x="8052206" y="3127248"/>
            <a:ext cx="3454603" cy="553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questions both engines answered shared not one URL.</a:t>
            </a:r>
            <a:endParaRPr lang="en-US" altLang="en-US" sz="1400" dirty="0"/>
          </a:p>
        </p:txBody>
      </p:sp>
      <p:sp>
        <p:nvSpPr>
          <p:cNvPr id="34" name="cl-panel-text"/>
          <p:cNvSpPr txBox="1"/>
          <p:nvPr/>
        </p:nvSpPr>
        <p:spPr>
          <a:xfrm>
            <a:off x="8052206" y="3882136"/>
            <a:ext cx="3454603" cy="299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Work each engine separately.</a:t>
            </a:r>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03 · GOOGLE TOP TEN</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A Google top-ten spot covers </a:t>
            </a:r>
            <a:pPr algn="l" indent="0" marL="0">
              <a:lnSpc>
                <a:spcPts val="3800"/>
              </a:lnSpc>
              <a:buNone/>
            </a:pPr>
            <a:r>
              <a:rPr lang="en-US" altLang="en-US" sz="3200" b="1" dirty="0">
                <a:solidFill>
                  <a:srgbClr val="2563EB"/>
                </a:solidFill>
              </a:rPr>
              <a:t>about 40% of AI Mode</a:t>
            </a:r>
            <a:pPr algn="l" indent="0" marL="0">
              <a:lnSpc>
                <a:spcPts val="3800"/>
              </a:lnSpc>
              <a:buNone/>
            </a:pPr>
            <a:r>
              <a:rPr lang="en-US" altLang="en-US" sz="3200" b="1" dirty="0">
                <a:solidFill>
                  <a:srgbClr val="0E1116"/>
                </a:solidFill>
              </a:rPr>
              <a:t>, under 10% of ChatGPT</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Baseline: Google organic top ten for the same question, same day, Singapore. Source: Canlah round one, model APIs, 23 Sep 2026; the app may differ</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By registered domain the gap holds: </a:t>
            </a:r>
            <a:pPr algn="l" indent="0" marL="0">
              <a:lnSpc>
                <a:spcPts val="2300"/>
              </a:lnSpc>
              <a:buNone/>
            </a:pPr>
            <a:r>
              <a:rPr lang="en-US" altLang="en-US" sz="1600" dirty="0">
                <a:solidFill>
                  <a:srgbClr val="2563EB"/>
                </a:solidFill>
                <a:latin typeface="+mn-lt"/>
                <a:ea typeface="+mn-ea"/>
                <a:cs typeface="+mn-cs"/>
              </a:rPr>
              <a:t>AI Mode 53%</a:t>
            </a:r>
            <a:pPr algn="l" indent="0" marL="0">
              <a:lnSpc>
                <a:spcPts val="2300"/>
              </a:lnSpc>
              <a:buNone/>
            </a:pPr>
            <a:r>
              <a:rPr lang="en-US" altLang="en-US" sz="1600" dirty="0">
                <a:solidFill>
                  <a:srgbClr val="4A5160"/>
                </a:solidFill>
                <a:latin typeface="+mn-lt"/>
                <a:ea typeface="+mn-ea"/>
                <a:cs typeface="+mn-cs"/>
              </a:rPr>
              <a:t>, ChatGPT 25%.</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03</a:t>
            </a:r>
            <a:endParaRPr lang="en-US" altLang="en-US" sz="2400" dirty="0"/>
          </a:p>
        </p:txBody>
      </p:sp>
      <p:sp>
        <p:nvSpPr>
          <p:cNvPr id="8" name="cl-bt-head"/>
          <p:cNvSpPr txBox="1"/>
          <p:nvPr/>
        </p:nvSpPr>
        <p:spPr>
          <a:xfrm>
            <a:off x="685800" y="2194560"/>
            <a:ext cx="210312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Cited URL …</a:t>
            </a:r>
            <a:endParaRPr lang="en-US" altLang="en-US" sz="1200" dirty="0"/>
          </a:p>
        </p:txBody>
      </p:sp>
      <p:sp>
        <p:nvSpPr>
          <p:cNvPr id="9" name="cl-bt-head"/>
          <p:cNvSpPr txBox="1"/>
          <p:nvPr/>
        </p:nvSpPr>
        <p:spPr>
          <a:xfrm>
            <a:off x="2926080" y="2194560"/>
            <a:ext cx="100584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Engine</a:t>
            </a:r>
            <a:endParaRPr lang="en-US" altLang="en-US" sz="1200" dirty="0"/>
          </a:p>
        </p:txBody>
      </p:sp>
      <p:sp>
        <p:nvSpPr>
          <p:cNvPr id="10" name="cl-bt-head"/>
          <p:cNvSpPr txBox="1"/>
          <p:nvPr/>
        </p:nvSpPr>
        <p:spPr>
          <a:xfrm>
            <a:off x="4142232" y="2194560"/>
            <a:ext cx="1898294"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Share of citations</a:t>
            </a:r>
            <a:endParaRPr lang="en-US" altLang="en-US" sz="1200" dirty="0"/>
          </a:p>
        </p:txBody>
      </p:sp>
      <p:sp>
        <p:nvSpPr>
          <p:cNvPr id="11" name="cl-bt-head"/>
          <p:cNvSpPr txBox="1"/>
          <p:nvPr/>
        </p:nvSpPr>
        <p:spPr>
          <a:xfrm>
            <a:off x="6131966" y="2194560"/>
            <a:ext cx="169164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Base</a:t>
            </a:r>
            <a:endParaRPr lang="en-US" altLang="en-US" sz="1200" dirty="0"/>
          </a:p>
        </p:txBody>
      </p:sp>
      <p:graphicFrame>
        <p:nvGraphicFramePr>
          <p:cNvPr id="12" name="cl-chart-2-mufplpcn-bar-table" descr="Bar chart: AI Mode 41% vs ChatGPT 7% of cited URLs in the Google top ten; forums, social or video 14% vs 0%"/>
          <p:cNvGraphicFramePr/>
          <p:nvPr/>
        </p:nvGraphicFramePr>
        <p:xfrm>
          <a:off x="4069080" y="2523744"/>
          <a:ext cx="1971446" cy="2267712"/>
        </p:xfrm>
        <a:graphic xmlns:a="http://schemas.openxmlformats.org/drawingml/2006/main">
          <a:graphicData uri="http://schemas.openxmlformats.org/drawingml/2006/chart">
            <c:chart xmlns:c="http://schemas.openxmlformats.org/drawingml/2006/chart" r:id="rId1"/>
          </a:graphicData>
        </a:graphic>
      </p:graphicFrame>
      <p:sp>
        <p:nvSpPr>
          <p:cNvPr id="13" name="cl-data-axis"/>
          <p:cNvSpPr/>
          <p:nvPr/>
        </p:nvSpPr>
        <p:spPr>
          <a:xfrm>
            <a:off x="4069080" y="2523744"/>
            <a:ext cx="0" cy="2267712"/>
          </a:xfrm>
          <a:prstGeom prst="line">
            <a:avLst/>
          </a:prstGeom>
          <a:noFill/>
          <a:ln w="9525">
            <a:solidFill>
              <a:srgbClr val="AEB4C2"/>
            </a:solidFill>
            <a:prstDash val="solid"/>
          </a:ln>
        </p:spPr>
      </p:sp>
      <p:sp>
        <p:nvSpPr>
          <p:cNvPr id="14" name="cl-bt-label"/>
          <p:cNvSpPr txBox="1"/>
          <p:nvPr/>
        </p:nvSpPr>
        <p:spPr>
          <a:xfrm>
            <a:off x="2926080" y="2523744"/>
            <a:ext cx="1005840" cy="566928"/>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AI Mode</a:t>
            </a:r>
            <a:endParaRPr lang="en-US" altLang="en-US" sz="1400" dirty="0"/>
          </a:p>
        </p:txBody>
      </p:sp>
      <p:sp>
        <p:nvSpPr>
          <p:cNvPr id="15" name="cl-bt-note"/>
          <p:cNvSpPr txBox="1"/>
          <p:nvPr/>
        </p:nvSpPr>
        <p:spPr>
          <a:xfrm>
            <a:off x="6131966" y="2523744"/>
            <a:ext cx="1691640" cy="566928"/>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89/219</a:t>
            </a:r>
            <a:endParaRPr lang="en-US" altLang="en-US" sz="1200" dirty="0"/>
          </a:p>
        </p:txBody>
      </p:sp>
      <p:sp>
        <p:nvSpPr>
          <p:cNvPr id="16" name="cl-bt-label"/>
          <p:cNvSpPr txBox="1"/>
          <p:nvPr/>
        </p:nvSpPr>
        <p:spPr>
          <a:xfrm>
            <a:off x="2926080" y="3090672"/>
            <a:ext cx="1005840" cy="566928"/>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ChatGPT</a:t>
            </a:r>
            <a:endParaRPr lang="en-US" altLang="en-US" sz="1400" dirty="0"/>
          </a:p>
        </p:txBody>
      </p:sp>
      <p:sp>
        <p:nvSpPr>
          <p:cNvPr id="17" name="cl-bt-note"/>
          <p:cNvSpPr txBox="1"/>
          <p:nvPr/>
        </p:nvSpPr>
        <p:spPr>
          <a:xfrm>
            <a:off x="6131966" y="3090672"/>
            <a:ext cx="1691640" cy="566928"/>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22/307</a:t>
            </a:r>
            <a:endParaRPr lang="en-US" altLang="en-US" sz="1200" dirty="0"/>
          </a:p>
        </p:txBody>
      </p:sp>
      <p:sp>
        <p:nvSpPr>
          <p:cNvPr id="18" name="cl-bt-label"/>
          <p:cNvSpPr txBox="1"/>
          <p:nvPr/>
        </p:nvSpPr>
        <p:spPr>
          <a:xfrm>
            <a:off x="2926080" y="3657600"/>
            <a:ext cx="1005840" cy="566928"/>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AI Mode</a:t>
            </a:r>
            <a:endParaRPr lang="en-US" altLang="en-US" sz="1400" dirty="0"/>
          </a:p>
        </p:txBody>
      </p:sp>
      <p:sp>
        <p:nvSpPr>
          <p:cNvPr id="19" name="cl-bt-note"/>
          <p:cNvSpPr txBox="1"/>
          <p:nvPr/>
        </p:nvSpPr>
        <p:spPr>
          <a:xfrm>
            <a:off x="6131966" y="3657600"/>
            <a:ext cx="1691640" cy="566928"/>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30/219; YouTube 13, Reddit 10</a:t>
            </a:r>
            <a:endParaRPr lang="en-US" altLang="en-US" sz="1200" dirty="0"/>
          </a:p>
        </p:txBody>
      </p:sp>
      <p:sp>
        <p:nvSpPr>
          <p:cNvPr id="20" name="cl-bt-label"/>
          <p:cNvSpPr txBox="1"/>
          <p:nvPr/>
        </p:nvSpPr>
        <p:spPr>
          <a:xfrm>
            <a:off x="2926080" y="4224528"/>
            <a:ext cx="1005840" cy="566928"/>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ChatGPT</a:t>
            </a:r>
            <a:endParaRPr lang="en-US" altLang="en-US" sz="1400" dirty="0"/>
          </a:p>
        </p:txBody>
      </p:sp>
      <p:sp>
        <p:nvSpPr>
          <p:cNvPr id="21" name="cl-bt-note"/>
          <p:cNvSpPr txBox="1"/>
          <p:nvPr/>
        </p:nvSpPr>
        <p:spPr>
          <a:xfrm>
            <a:off x="6131966" y="4224528"/>
            <a:ext cx="1691640" cy="566928"/>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0/307, round one</a:t>
            </a:r>
            <a:endParaRPr lang="en-US" altLang="en-US" sz="1200" dirty="0"/>
          </a:p>
        </p:txBody>
      </p:sp>
      <p:sp>
        <p:nvSpPr>
          <p:cNvPr id="22" name="cl-bt-group"/>
          <p:cNvSpPr txBox="1"/>
          <p:nvPr/>
        </p:nvSpPr>
        <p:spPr>
          <a:xfrm>
            <a:off x="685800" y="2542032"/>
            <a:ext cx="2057400" cy="1097280"/>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 in Google's top ten for the same question</a:t>
            </a:r>
            <a:endParaRPr lang="en-US" altLang="en-US" sz="1400" dirty="0"/>
          </a:p>
        </p:txBody>
      </p:sp>
      <p:sp>
        <p:nvSpPr>
          <p:cNvPr id="23" name="cl-bt-rule"/>
          <p:cNvSpPr/>
          <p:nvPr/>
        </p:nvSpPr>
        <p:spPr>
          <a:xfrm>
            <a:off x="685800" y="2523744"/>
            <a:ext cx="7137806" cy="0"/>
          </a:xfrm>
          <a:prstGeom prst="line">
            <a:avLst/>
          </a:prstGeom>
          <a:noFill/>
          <a:ln w="9525">
            <a:solidFill>
              <a:srgbClr val="D9DBE1"/>
            </a:solidFill>
            <a:prstDash val="solid"/>
          </a:ln>
        </p:spPr>
      </p:sp>
      <p:sp>
        <p:nvSpPr>
          <p:cNvPr id="24" name="cl-bt-group"/>
          <p:cNvSpPr txBox="1"/>
          <p:nvPr/>
        </p:nvSpPr>
        <p:spPr>
          <a:xfrm>
            <a:off x="685800" y="3675888"/>
            <a:ext cx="2057400" cy="1097280"/>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 from forums, social or video</a:t>
            </a:r>
            <a:endParaRPr lang="en-US" altLang="en-US" sz="1400" dirty="0"/>
          </a:p>
        </p:txBody>
      </p:sp>
      <p:sp>
        <p:nvSpPr>
          <p:cNvPr id="25" name="cl-bt-rule"/>
          <p:cNvSpPr/>
          <p:nvPr/>
        </p:nvSpPr>
        <p:spPr>
          <a:xfrm>
            <a:off x="685800" y="3657600"/>
            <a:ext cx="7137806" cy="0"/>
          </a:xfrm>
          <a:prstGeom prst="line">
            <a:avLst/>
          </a:prstGeom>
          <a:noFill/>
          <a:ln w="9525">
            <a:solidFill>
              <a:srgbClr val="D9DBE1"/>
            </a:solidFill>
            <a:prstDash val="solid"/>
          </a:ln>
        </p:spPr>
      </p:sp>
      <p:sp>
        <p:nvSpPr>
          <p:cNvPr id="26" name="cl-bt-rule"/>
          <p:cNvSpPr/>
          <p:nvPr/>
        </p:nvSpPr>
        <p:spPr>
          <a:xfrm>
            <a:off x="685800" y="4791456"/>
            <a:ext cx="7137806" cy="0"/>
          </a:xfrm>
          <a:prstGeom prst="line">
            <a:avLst/>
          </a:prstGeom>
          <a:noFill/>
          <a:ln w="9525">
            <a:solidFill>
              <a:srgbClr val="D9DBE1"/>
            </a:solidFill>
            <a:prstDash val="solid"/>
          </a:ln>
        </p:spPr>
      </p:sp>
      <p:sp>
        <p:nvSpPr>
          <p:cNvPr id="27" name="cl-panel-head"/>
          <p:cNvSpPr txBox="1"/>
          <p:nvPr/>
        </p:nvSpPr>
        <p:spPr>
          <a:xfrm>
            <a:off x="8052206" y="2523744"/>
            <a:ext cx="3454603" cy="265176"/>
          </a:xfrm>
          <a:prstGeom prst="rect">
            <a:avLst/>
          </a:prstGeom>
          <a:noFill/>
          <a:ln/>
        </p:spPr>
        <p:txBody>
          <a:bodyPr wrap="square" lIns="0" tIns="0" rIns="0" bIns="0" rtlCol="0" anchor="t"/>
          <a:lstStyle/>
          <a:p>
            <a:pPr algn="l" indent="0" marL="0">
              <a:lnSpc>
                <a:spcPts val="1800"/>
              </a:lnSpc>
              <a:buNone/>
            </a:pPr>
            <a:r>
              <a:rPr lang="en-US" altLang="en-US" sz="1400" b="1" dirty="0">
                <a:solidFill>
                  <a:srgbClr val="0E1116"/>
                </a:solidFill>
                <a:latin typeface="+mn-lt"/>
                <a:ea typeface="+mn-ea"/>
                <a:cs typeface="+mn-cs"/>
              </a:rPr>
              <a:t>ChatGPT and forums</a:t>
            </a:r>
            <a:endParaRPr lang="en-US" altLang="en-US" sz="1400" dirty="0"/>
          </a:p>
        </p:txBody>
      </p:sp>
      <p:sp>
        <p:nvSpPr>
          <p:cNvPr id="28" name="cl-panel-text"/>
          <p:cNvSpPr txBox="1"/>
          <p:nvPr/>
        </p:nvSpPr>
        <p:spPr>
          <a:xfrm>
            <a:off x="8052206" y="2788920"/>
            <a:ext cx="3454603" cy="1061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ChatGPT cited no forum or social pages in round one; asked whether one tuition centre was good, it cited a local parents’ forum twice.</a:t>
            </a:r>
            <a:endParaRPr lang="en-US"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04 · THE BASICS</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Three things you already do: </a:t>
            </a:r>
            <a:pPr algn="l" indent="0" marL="0">
              <a:lnSpc>
                <a:spcPts val="3800"/>
              </a:lnSpc>
              <a:buNone/>
            </a:pPr>
            <a:r>
              <a:rPr lang="en-US" altLang="en-US" sz="3200" b="1" dirty="0">
                <a:solidFill>
                  <a:srgbClr val="2563EB"/>
                </a:solidFill>
              </a:rPr>
              <a:t>baseline, access, identity</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Don't just append an allow block to robots.txt; it can cancel existing rules. AI crawlers skip JavaScript: Vercel &amp; MERJ (500M+ fetches)</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Pass or fail: block AI, put prices in images or mismatch addresses, and </a:t>
            </a:r>
            <a:pPr algn="l" indent="0" marL="0">
              <a:lnSpc>
                <a:spcPts val="2300"/>
              </a:lnSpc>
              <a:buNone/>
            </a:pPr>
            <a:r>
              <a:rPr lang="en-US" altLang="en-US" sz="1600" dirty="0">
                <a:solidFill>
                  <a:srgbClr val="2563EB"/>
                </a:solidFill>
                <a:latin typeface="+mn-lt"/>
                <a:ea typeface="+mn-ea"/>
                <a:cs typeface="+mn-cs"/>
              </a:rPr>
              <a:t>every page scores zero</a:t>
            </a:r>
            <a:pPr algn="l" indent="0" marL="0">
              <a:lnSpc>
                <a:spcPts val="2300"/>
              </a:lnSpc>
              <a:buNone/>
            </a:pPr>
            <a:r>
              <a:rPr lang="en-US" altLang="en-US" sz="1600" dirty="0">
                <a:solidFill>
                  <a:srgbClr val="4A5160"/>
                </a:solidFill>
                <a:latin typeface="+mn-lt"/>
                <a:ea typeface="+mn-ea"/>
                <a:cs typeface="+mn-cs"/>
              </a:rPr>
              <a:t>.</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04</a:t>
            </a:r>
            <a:endParaRPr lang="en-US" altLang="en-US" sz="2400" dirty="0"/>
          </a:p>
        </p:txBody>
      </p:sp>
      <p:graphicFrame>
        <p:nvGraphicFramePr>
          <p:cNvPr id="8" name="cl-table-simple"/>
          <p:cNvGraphicFramePr>
            <a:graphicFrameLocks noGrp="1"/>
          </p:cNvGraphicFramePr>
          <p:nvPr>
            <p:extLst>
              <p:ext uri="{D42A27DB-BD31-4B8C-83A1-F6EECF244321}">
                <p14:modId xmlns:p14="http://schemas.microsoft.com/office/powerpoint/2010/main" val="1579011935"/>
              </p:ext>
            </p:extLst>
          </p:nvPr>
        </p:nvGraphicFramePr>
        <p:xfrm>
          <a:off x="685800" y="2194560"/>
          <a:ext cx="10820095" cy="914400"/>
        </p:xfrm>
        <a:graphic>
          <a:graphicData uri="http://schemas.openxmlformats.org/drawingml/2006/table">
            <a:tbl>
              <a:tblPr firstRow="1"/>
              <a:tblGrid>
                <a:gridCol w="2743200"/>
                <a:gridCol w="8076895"/>
              </a:tblGrid>
              <a:tr h="475488">
                <a:tc>
                  <a:txBody>
                    <a:bodyPr/>
                    <a:lstStyle/>
                    <a:p>
                      <a:pPr algn="l" indent="0" marL="0">
                        <a:buNone/>
                      </a:pPr>
                      <a:r>
                        <a:rPr lang="en-US" altLang="en-US" sz="1400" b="1" dirty="0">
                          <a:solidFill>
                            <a:srgbClr val="0E1116"/>
                          </a:solidFill>
                          <a:latin typeface="+mn-lt"/>
                          <a:ea typeface="+mn-ea"/>
                          <a:cs typeface="+mn-cs"/>
                        </a:rPr>
                        <a:t>What you already do</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c>
                  <a:txBody>
                    <a:bodyPr/>
                    <a:lstStyle/>
                    <a:p>
                      <a:pPr algn="l" indent="0" marL="0">
                        <a:buNone/>
                      </a:pPr>
                      <a:r>
                        <a:rPr lang="en-US" altLang="en-US" sz="1400" b="1" dirty="0">
                          <a:solidFill>
                            <a:srgbClr val="0E1116"/>
                          </a:solidFill>
                          <a:latin typeface="+mn-lt"/>
                          <a:ea typeface="+mn-ea"/>
                          <a:cs typeface="+mn-cs"/>
                        </a:rPr>
                        <a:t>The extra AI check</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Baseline</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Ask 30 real questions; save answers as-is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Access: robots.txt</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Is OAI-SearchBot (ChatGPT search) blocked?</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Access: nosnippet, firewall</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Turn off nosnippet and “Block AI bots”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Access: JavaScript</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No JS-only prices; AI crawlers skip JS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Identity: NAP, facts page</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Google, Bing, Apple, Yelp, Foursquare match exactly; plain web table: name, UEN, address, phone</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05 · COMPLIANCE</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Before you write: </a:t>
            </a:r>
            <a:pPr algn="l" indent="0" marL="0">
              <a:lnSpc>
                <a:spcPts val="3800"/>
              </a:lnSpc>
              <a:buNone/>
            </a:pPr>
            <a:r>
              <a:rPr lang="en-US" altLang="en-US" sz="3200" b="1" dirty="0">
                <a:solidFill>
                  <a:srgbClr val="2563EB"/>
                </a:solidFill>
              </a:rPr>
              <a:t>how tightly</a:t>
            </a:r>
            <a:pPr algn="l" indent="0" marL="0">
              <a:lnSpc>
                <a:spcPts val="3800"/>
              </a:lnSpc>
              <a:buNone/>
            </a:pPr>
            <a:r>
              <a:rPr lang="en-US" altLang="en-US" sz="3200" b="1" dirty="0">
                <a:solidFill>
                  <a:srgbClr val="0E1116"/>
                </a:solidFill>
              </a:rPr>
              <a:t> is your advertising regulated?</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Source: Canlah compilation</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Unsure? </a:t>
            </a:r>
            <a:pPr algn="l" indent="0" marL="0">
              <a:lnSpc>
                <a:spcPts val="2300"/>
              </a:lnSpc>
              <a:buNone/>
            </a:pPr>
            <a:r>
              <a:rPr lang="en-US" altLang="en-US" sz="1600" dirty="0">
                <a:solidFill>
                  <a:srgbClr val="2563EB"/>
                </a:solidFill>
                <a:latin typeface="+mn-lt"/>
                <a:ea typeface="+mn-ea"/>
                <a:cs typeface="+mn-cs"/>
              </a:rPr>
              <a:t>Go stricter</a:t>
            </a:r>
            <a:pPr algn="l" indent="0" marL="0">
              <a:lnSpc>
                <a:spcPts val="2300"/>
              </a:lnSpc>
              <a:buNone/>
            </a:pPr>
            <a:r>
              <a:rPr lang="en-US" altLang="en-US" sz="1600" dirty="0">
                <a:solidFill>
                  <a:srgbClr val="4A5160"/>
                </a:solidFill>
                <a:latin typeface="+mn-lt"/>
                <a:ea typeface="+mn-ea"/>
                <a:cs typeface="+mn-cs"/>
              </a:rPr>
              <a:t>: too loose can mean a fine, too strict only costs a few tactics.</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05</a:t>
            </a:r>
            <a:endParaRPr lang="en-US" altLang="en-US" sz="2400" dirty="0"/>
          </a:p>
        </p:txBody>
      </p:sp>
      <p:graphicFrame>
        <p:nvGraphicFramePr>
          <p:cNvPr id="8" name="cl-table-simple"/>
          <p:cNvGraphicFramePr>
            <a:graphicFrameLocks noGrp="1"/>
          </p:cNvGraphicFramePr>
          <p:nvPr>
            <p:extLst>
              <p:ext uri="{D42A27DB-BD31-4B8C-83A1-F6EECF244321}">
                <p14:modId xmlns:p14="http://schemas.microsoft.com/office/powerpoint/2010/main" val="1579011935"/>
              </p:ext>
            </p:extLst>
          </p:nvPr>
        </p:nvGraphicFramePr>
        <p:xfrm>
          <a:off x="685800" y="2194560"/>
          <a:ext cx="7137806" cy="914400"/>
        </p:xfrm>
        <a:graphic>
          <a:graphicData uri="http://schemas.openxmlformats.org/drawingml/2006/table">
            <a:tbl>
              <a:tblPr firstRow="1"/>
              <a:tblGrid>
                <a:gridCol w="4988966"/>
                <a:gridCol w="2148840"/>
              </a:tblGrid>
              <a:tr h="475488">
                <a:tc>
                  <a:txBody>
                    <a:bodyPr/>
                    <a:lstStyle/>
                    <a:p>
                      <a:pPr algn="l" indent="0" marL="0">
                        <a:buNone/>
                      </a:pPr>
                      <a:r>
                        <a:rPr lang="en-US" altLang="en-US" sz="1400" b="1" dirty="0">
                          <a:solidFill>
                            <a:srgbClr val="0E1116"/>
                          </a:solidFill>
                          <a:latin typeface="+mn-lt"/>
                          <a:ea typeface="+mn-ea"/>
                          <a:cs typeface="+mn-cs"/>
                        </a:rPr>
                        <a:t>If this is you</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c>
                  <a:txBody>
                    <a:bodyPr/>
                    <a:lstStyle/>
                    <a:p>
                      <a:pPr algn="l" indent="0" marL="0">
                        <a:buNone/>
                      </a:pPr>
                      <a:r>
                        <a:rPr lang="en-US" altLang="en-US" sz="1400" b="1" dirty="0">
                          <a:solidFill>
                            <a:srgbClr val="0E1116"/>
                          </a:solidFill>
                          <a:latin typeface="+mn-lt"/>
                          <a:ea typeface="+mn-ea"/>
                          <a:cs typeface="+mn-cs"/>
                        </a:rPr>
                        <a:t>You’re in</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r>
              <a:tr h="640080">
                <a:tc>
                  <a:txBody>
                    <a:bodyPr/>
                    <a:lstStyle/>
                    <a:p>
                      <a:pPr algn="l" indent="0" marL="0">
                        <a:buNone/>
                      </a:pPr>
                      <a:r>
                        <a:rPr lang="en-US" altLang="en-US" sz="1400" b="1" dirty="0">
                          <a:solidFill>
                            <a:srgbClr val="0E1116"/>
                          </a:solidFill>
                          <a:latin typeface="+mn-lt"/>
                          <a:ea typeface="+mn-ea"/>
                          <a:cs typeface="+mn-cs"/>
                        </a:rPr>
                        <a:t>No licence needed, no health, results or earnings claims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No specific rules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640080">
                <a:tc>
                  <a:txBody>
                    <a:bodyPr/>
                    <a:lstStyle/>
                    <a:p>
                      <a:pPr algn="l" indent="0" marL="0">
                        <a:buNone/>
                      </a:pPr>
                      <a:r>
                        <a:rPr lang="en-US" altLang="en-US" sz="1400" b="1" dirty="0">
                          <a:solidFill>
                            <a:srgbClr val="2563EB"/>
                          </a:solidFill>
                          <a:latin typeface="+mn-lt"/>
                          <a:ea typeface="+mn-ea"/>
                          <a:cs typeface="+mn-cs"/>
                        </a:rPr>
                        <a:t>Licensed; no price ranges, or testimonials or comparisons banned</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Strictly regulated</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640080">
                <a:tc>
                  <a:txBody>
                    <a:bodyPr/>
                    <a:lstStyle/>
                    <a:p>
                      <a:pPr algn="l" indent="0" marL="0">
                        <a:buNone/>
                      </a:pPr>
                      <a:r>
                        <a:rPr lang="en-US" altLang="en-US" sz="1400" b="1" dirty="0">
                          <a:solidFill>
                            <a:srgbClr val="0E1116"/>
                          </a:solidFill>
                          <a:latin typeface="+mn-lt"/>
                          <a:ea typeface="+mn-ea"/>
                          <a:cs typeface="+mn-cs"/>
                        </a:rPr>
                        <a:t>Licensed; testimonials or comparisons allowed with conditions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Partly restricted</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640080">
                <a:tc>
                  <a:txBody>
                    <a:bodyPr/>
                    <a:lstStyle/>
                    <a:p>
                      <a:pPr algn="l" indent="0" marL="0">
                        <a:buNone/>
                      </a:pPr>
                      <a:r>
                        <a:rPr lang="en-US" altLang="en-US" sz="1400" b="1" dirty="0">
                          <a:solidFill>
                            <a:srgbClr val="0E1116"/>
                          </a:solidFill>
                          <a:latin typeface="+mn-lt"/>
                          <a:ea typeface="+mn-ea"/>
                          <a:cs typeface="+mn-cs"/>
                        </a:rPr>
                        <a:t>Licensed, but no specific advertising rules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No specific rules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bl>
          </a:graphicData>
        </a:graphic>
      </p:graphicFrame>
      <p:sp>
        <p:nvSpPr>
          <p:cNvPr id="9" name="cl-panel-head"/>
          <p:cNvSpPr txBox="1"/>
          <p:nvPr/>
        </p:nvSpPr>
        <p:spPr>
          <a:xfrm>
            <a:off x="8052206" y="2267712"/>
            <a:ext cx="3454603" cy="265176"/>
          </a:xfrm>
          <a:prstGeom prst="rect">
            <a:avLst/>
          </a:prstGeom>
          <a:noFill/>
          <a:ln/>
        </p:spPr>
        <p:txBody>
          <a:bodyPr wrap="square" lIns="0" tIns="0" rIns="0" bIns="0" rtlCol="0" anchor="t"/>
          <a:lstStyle/>
          <a:p>
            <a:pPr algn="l" indent="0" marL="0">
              <a:lnSpc>
                <a:spcPts val="1800"/>
              </a:lnSpc>
              <a:buNone/>
            </a:pPr>
            <a:r>
              <a:rPr lang="en-US" altLang="en-US" sz="1400" b="1" dirty="0">
                <a:solidFill>
                  <a:srgbClr val="0E1116"/>
                </a:solidFill>
                <a:latin typeface="+mn-lt"/>
                <a:ea typeface="+mn-ea"/>
                <a:cs typeface="+mn-cs"/>
              </a:rPr>
              <a:t>Strict-sector red lines</a:t>
            </a:r>
            <a:endParaRPr lang="en-US" altLang="en-US" sz="1400" dirty="0"/>
          </a:p>
        </p:txBody>
      </p:sp>
      <p:sp>
        <p:nvSpPr>
          <p:cNvPr id="10" name="cl-panel-text"/>
          <p:cNvSpPr txBox="1"/>
          <p:nvPr/>
        </p:nvSpPr>
        <p:spPr>
          <a:xfrm>
            <a:off x="8052206" y="2532888"/>
            <a:ext cx="3454603" cy="1315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No “from” prices or ranges, no testimonials or before-and-after photos, no competitor comparisons, no asking for reviews, no paid Best or Top list spots.</a:t>
            </a:r>
            <a:endParaRPr lang="en-US" altLang="en-US" sz="1400" dirty="0"/>
          </a:p>
        </p:txBody>
      </p:sp>
      <p:sp>
        <p:nvSpPr>
          <p:cNvPr id="11" name="cl-panel-text"/>
          <p:cNvSpPr txBox="1"/>
          <p:nvPr/>
        </p:nvSpPr>
        <p:spPr>
          <a:xfrm>
            <a:off x="8052206" y="4049776"/>
            <a:ext cx="3454603" cy="807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No licence but selling regulated products like supplements or devices? Your copy is still regulated.</a:t>
            </a:r>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06 · QUESTION SET</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Write down </a:t>
            </a:r>
            <a:pPr algn="l" indent="0" marL="0">
              <a:lnSpc>
                <a:spcPts val="3800"/>
              </a:lnSpc>
              <a:buNone/>
            </a:pPr>
            <a:r>
              <a:rPr lang="en-US" altLang="en-US" sz="3200" b="1" dirty="0">
                <a:solidFill>
                  <a:srgbClr val="2563EB"/>
                </a:solidFill>
              </a:rPr>
              <a:t>30 questions</a:t>
            </a:r>
            <a:pPr algn="l" indent="0" marL="0">
              <a:lnSpc>
                <a:spcPts val="3800"/>
              </a:lnSpc>
              <a:buNone/>
            </a:pPr>
            <a:r>
              <a:rPr lang="en-US" altLang="en-US" sz="3200" b="1" dirty="0">
                <a:solidFill>
                  <a:srgbClr val="0E1116"/>
                </a:solidFill>
              </a:rPr>
              <a:t> buyers really ask, and keep them all quarter</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Source: “near me” test: PRWeb (overseas); Chinese-question counts: Canlah round one, 23 Sep 2026</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Asking just “divorce lawyer”, AI Mode listed 0 firms in 10 cities; </a:t>
            </a:r>
            <a:pPr algn="l" indent="0" marL="0">
              <a:lnSpc>
                <a:spcPts val="2300"/>
              </a:lnSpc>
              <a:buNone/>
            </a:pPr>
            <a:r>
              <a:rPr lang="en-US" altLang="en-US" sz="1600" dirty="0">
                <a:solidFill>
                  <a:srgbClr val="2563EB"/>
                </a:solidFill>
                <a:latin typeface="+mn-lt"/>
                <a:ea typeface="+mn-ea"/>
                <a:cs typeface="+mn-cs"/>
              </a:rPr>
              <a:t>“near me”</a:t>
            </a:r>
            <a:pPr algn="l" indent="0" marL="0">
              <a:lnSpc>
                <a:spcPts val="2300"/>
              </a:lnSpc>
              <a:buNone/>
            </a:pPr>
            <a:r>
              <a:rPr lang="en-US" altLang="en-US" sz="1600" dirty="0">
                <a:solidFill>
                  <a:srgbClr val="4A5160"/>
                </a:solidFill>
                <a:latin typeface="+mn-lt"/>
                <a:ea typeface="+mn-ea"/>
                <a:cs typeface="+mn-cs"/>
              </a:rPr>
              <a:t> restored every one.</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06</a:t>
            </a:r>
            <a:endParaRPr lang="en-US" altLang="en-US" sz="2400" dirty="0"/>
          </a:p>
        </p:txBody>
      </p:sp>
      <p:sp>
        <p:nvSpPr>
          <p:cNvPr id="8" name="cl-bt-head"/>
          <p:cNvSpPr txBox="1"/>
          <p:nvPr/>
        </p:nvSpPr>
        <p:spPr>
          <a:xfrm>
            <a:off x="685800" y="2194560"/>
            <a:ext cx="278892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Question type</a:t>
            </a:r>
            <a:endParaRPr lang="en-US" altLang="en-US" sz="1200" dirty="0"/>
          </a:p>
        </p:txBody>
      </p:sp>
      <p:sp>
        <p:nvSpPr>
          <p:cNvPr id="9" name="cl-bt-head"/>
          <p:cNvSpPr txBox="1"/>
          <p:nvPr/>
        </p:nvSpPr>
        <p:spPr>
          <a:xfrm>
            <a:off x="3685032" y="2194560"/>
            <a:ext cx="2904134"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Questions, of 30</a:t>
            </a:r>
            <a:endParaRPr lang="en-US" altLang="en-US" sz="1200" dirty="0"/>
          </a:p>
        </p:txBody>
      </p:sp>
      <p:sp>
        <p:nvSpPr>
          <p:cNvPr id="10" name="cl-bt-head"/>
          <p:cNvSpPr txBox="1"/>
          <p:nvPr/>
        </p:nvSpPr>
        <p:spPr>
          <a:xfrm>
            <a:off x="6680606" y="2194560"/>
            <a:ext cx="114300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Rule</a:t>
            </a:r>
            <a:endParaRPr lang="en-US" altLang="en-US" sz="1200" dirty="0"/>
          </a:p>
        </p:txBody>
      </p:sp>
      <p:graphicFrame>
        <p:nvGraphicFramePr>
          <p:cNvPr id="11" name="cl-chart-3-mufplpcr-bar-table" descr="Bar chart: 18 of 30 questions with a location, 9 with price, 3 category word only"/>
          <p:cNvGraphicFramePr/>
          <p:nvPr/>
        </p:nvGraphicFramePr>
        <p:xfrm>
          <a:off x="3611880" y="2523744"/>
          <a:ext cx="2977286" cy="1810512"/>
        </p:xfrm>
        <a:graphic xmlns:a="http://schemas.openxmlformats.org/drawingml/2006/main">
          <a:graphicData uri="http://schemas.openxmlformats.org/drawingml/2006/chart">
            <c:chart xmlns:c="http://schemas.openxmlformats.org/drawingml/2006/chart" r:id="rId1"/>
          </a:graphicData>
        </a:graphic>
      </p:graphicFrame>
      <p:sp>
        <p:nvSpPr>
          <p:cNvPr id="12" name="cl-data-axis"/>
          <p:cNvSpPr/>
          <p:nvPr/>
        </p:nvSpPr>
        <p:spPr>
          <a:xfrm>
            <a:off x="3611880" y="2523744"/>
            <a:ext cx="0" cy="1810512"/>
          </a:xfrm>
          <a:prstGeom prst="line">
            <a:avLst/>
          </a:prstGeom>
          <a:noFill/>
          <a:ln w="9525">
            <a:solidFill>
              <a:srgbClr val="AEB4C2"/>
            </a:solidFill>
            <a:prstDash val="solid"/>
          </a:ln>
        </p:spPr>
      </p:sp>
      <p:sp>
        <p:nvSpPr>
          <p:cNvPr id="13" name="cl-bt-label"/>
          <p:cNvSpPr txBox="1"/>
          <p:nvPr/>
        </p:nvSpPr>
        <p:spPr>
          <a:xfrm>
            <a:off x="685800" y="2523744"/>
            <a:ext cx="2788920" cy="603504"/>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With a location (e.g. in Singapore)</a:t>
            </a:r>
            <a:endParaRPr lang="en-US" altLang="en-US" sz="1400" dirty="0"/>
          </a:p>
        </p:txBody>
      </p:sp>
      <p:sp>
        <p:nvSpPr>
          <p:cNvPr id="14" name="cl-bt-note"/>
          <p:cNvSpPr txBox="1"/>
          <p:nvPr/>
        </p:nvSpPr>
        <p:spPr>
          <a:xfrm>
            <a:off x="6680606" y="2523744"/>
            <a:ext cx="114300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at least 60%</a:t>
            </a:r>
            <a:endParaRPr lang="en-US" altLang="en-US" sz="1200" dirty="0"/>
          </a:p>
        </p:txBody>
      </p:sp>
      <p:sp>
        <p:nvSpPr>
          <p:cNvPr id="15" name="cl-bt-label"/>
          <p:cNvSpPr txBox="1"/>
          <p:nvPr/>
        </p:nvSpPr>
        <p:spPr>
          <a:xfrm>
            <a:off x="685800" y="3127248"/>
            <a:ext cx="2788920" cy="603504"/>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With price or cost</a:t>
            </a:r>
            <a:endParaRPr lang="en-US" altLang="en-US" sz="1400" dirty="0"/>
          </a:p>
        </p:txBody>
      </p:sp>
      <p:sp>
        <p:nvSpPr>
          <p:cNvPr id="16" name="cl-bt-note"/>
          <p:cNvSpPr txBox="1"/>
          <p:nvPr/>
        </p:nvSpPr>
        <p:spPr>
          <a:xfrm>
            <a:off x="6680606" y="3127248"/>
            <a:ext cx="114300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at least 30%</a:t>
            </a:r>
            <a:endParaRPr lang="en-US" altLang="en-US" sz="1200" dirty="0"/>
          </a:p>
        </p:txBody>
      </p:sp>
      <p:sp>
        <p:nvSpPr>
          <p:cNvPr id="17" name="cl-bt-label"/>
          <p:cNvSpPr txBox="1"/>
          <p:nvPr/>
        </p:nvSpPr>
        <p:spPr>
          <a:xfrm>
            <a:off x="685800" y="3730752"/>
            <a:ext cx="2788920" cy="603504"/>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Category word only</a:t>
            </a:r>
            <a:endParaRPr lang="en-US" altLang="en-US" sz="1400" dirty="0"/>
          </a:p>
        </p:txBody>
      </p:sp>
      <p:sp>
        <p:nvSpPr>
          <p:cNvPr id="18" name="cl-bt-note"/>
          <p:cNvSpPr txBox="1"/>
          <p:nvPr/>
        </p:nvSpPr>
        <p:spPr>
          <a:xfrm>
            <a:off x="6680606" y="3730752"/>
            <a:ext cx="114300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at most 10%</a:t>
            </a:r>
            <a:endParaRPr lang="en-US" altLang="en-US" sz="1200" dirty="0"/>
          </a:p>
        </p:txBody>
      </p:sp>
      <p:sp>
        <p:nvSpPr>
          <p:cNvPr id="19" name="cl-bt-rule"/>
          <p:cNvSpPr/>
          <p:nvPr/>
        </p:nvSpPr>
        <p:spPr>
          <a:xfrm>
            <a:off x="685800" y="2523744"/>
            <a:ext cx="7137806" cy="0"/>
          </a:xfrm>
          <a:prstGeom prst="line">
            <a:avLst/>
          </a:prstGeom>
          <a:noFill/>
          <a:ln w="9525">
            <a:solidFill>
              <a:srgbClr val="D9DBE1"/>
            </a:solidFill>
            <a:prstDash val="solid"/>
          </a:ln>
        </p:spPr>
      </p:sp>
      <p:sp>
        <p:nvSpPr>
          <p:cNvPr id="20" name="cl-bt-rule"/>
          <p:cNvSpPr/>
          <p:nvPr/>
        </p:nvSpPr>
        <p:spPr>
          <a:xfrm>
            <a:off x="685800" y="4334256"/>
            <a:ext cx="7137806" cy="0"/>
          </a:xfrm>
          <a:prstGeom prst="line">
            <a:avLst/>
          </a:prstGeom>
          <a:noFill/>
          <a:ln w="9525">
            <a:solidFill>
              <a:srgbClr val="D9DBE1"/>
            </a:solidFill>
            <a:prstDash val="solid"/>
          </a:ln>
        </p:spPr>
      </p:sp>
      <p:sp>
        <p:nvSpPr>
          <p:cNvPr id="21" name="cl-panel-text"/>
          <p:cNvSpPr txBox="1"/>
          <p:nvPr/>
        </p:nvSpPr>
        <p:spPr>
          <a:xfrm>
            <a:off x="8052206" y="2523744"/>
            <a:ext cx="3454603" cy="1315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Source them from customers’ words before buying, ad keywords, autocomplete and Search Console, and competitor pages. Never let AI invent them.</a:t>
            </a:r>
            <a:endParaRPr lang="en-US" altLang="en-US" sz="1400" dirty="0"/>
          </a:p>
        </p:txBody>
      </p:sp>
      <p:sp>
        <p:nvSpPr>
          <p:cNvPr id="22" name="cl-panel-text"/>
          <p:cNvSpPr txBox="1"/>
          <p:nvPr/>
        </p:nvSpPr>
        <p:spPr>
          <a:xfrm>
            <a:off x="8052206" y="4040632"/>
            <a:ext cx="3454603" cy="807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Our 6 Chinese questions drew 64 citations; fewer than 5 were Chinese pages, all in AI Mode.</a:t>
            </a:r>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07 · WHAT AI COPIES</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AI copies first sentences, mostly from the </a:t>
            </a:r>
            <a:pPr algn="l" indent="0" marL="0">
              <a:lnSpc>
                <a:spcPts val="3800"/>
              </a:lnSpc>
              <a:buNone/>
            </a:pPr>
            <a:r>
              <a:rPr lang="en-US" altLang="en-US" sz="3200" b="1" dirty="0">
                <a:solidFill>
                  <a:srgbClr val="2563EB"/>
                </a:solidFill>
              </a:rPr>
              <a:t>top 30%</a:t>
            </a:r>
            <a:pPr algn="l" indent="0" marL="0">
              <a:lnSpc>
                <a:spcPts val="3800"/>
              </a:lnSpc>
              <a:buNone/>
            </a:pPr>
            <a:r>
              <a:rPr lang="en-US" altLang="en-US" sz="3200" b="1" dirty="0">
                <a:solidFill>
                  <a:srgbClr val="0E1116"/>
                </a:solidFill>
              </a:rPr>
              <a:t> of the page</a:t>
            </a:r>
            <a:endParaRPr lang="en-US" altLang="en-US" sz="3200" dirty="0"/>
          </a:p>
        </p:txBody>
      </p:sp>
      <p:sp>
        <p:nvSpPr>
          <p:cNvPr id="4"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Positions are estimated by eye; answers were stored to 600 characters. Source: Canlah round one, model APIs, 23 Sep 2026</a:t>
            </a:r>
            <a:endParaRPr lang="en-US" altLang="en-US" sz="1050" dirty="0"/>
          </a:p>
        </p:txBody>
      </p:sp>
      <p:sp>
        <p:nvSpPr>
          <p:cNvPr id="5" name="cl-sowhat-rule"/>
          <p:cNvSpPr/>
          <p:nvPr/>
        </p:nvSpPr>
        <p:spPr>
          <a:xfrm>
            <a:off x="685800" y="5394960"/>
            <a:ext cx="10820095" cy="0"/>
          </a:xfrm>
          <a:prstGeom prst="line">
            <a:avLst/>
          </a:prstGeom>
          <a:noFill/>
          <a:ln w="9525">
            <a:solidFill>
              <a:srgbClr val="D9DBE1"/>
            </a:solidFill>
            <a:prstDash val="solid"/>
          </a:ln>
        </p:spPr>
      </p:sp>
      <p:sp>
        <p:nvSpPr>
          <p:cNvPr id="6"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2563EB"/>
                </a:solidFill>
                <a:latin typeface="+mn-lt"/>
                <a:ea typeface="+mn-ea"/>
                <a:cs typeface="+mn-cs"/>
              </a:rPr>
              <a:t>Lead with the answer</a:t>
            </a:r>
            <a:pPr algn="l" indent="0" marL="0">
              <a:lnSpc>
                <a:spcPts val="2300"/>
              </a:lnSpc>
              <a:buNone/>
            </a:pPr>
            <a:r>
              <a:rPr lang="en-US" altLang="en-US" sz="1600" dirty="0">
                <a:solidFill>
                  <a:srgbClr val="4A5160"/>
                </a:solidFill>
                <a:latin typeface="+mn-lt"/>
                <a:ea typeface="+mn-ea"/>
                <a:cs typeface="+mn-cs"/>
              </a:rPr>
              <a:t>; tables go whole, headers included.</a:t>
            </a:r>
            <a:endParaRPr lang="en-US" altLang="en-US" sz="1600" dirty="0"/>
          </a:p>
        </p:txBody>
      </p:sp>
      <p:sp>
        <p:nvSpPr>
          <p:cNvPr id="7"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07</a:t>
            </a:r>
            <a:endParaRPr lang="en-US" altLang="en-US" sz="2400" dirty="0"/>
          </a:p>
        </p:txBody>
      </p:sp>
      <p:sp>
        <p:nvSpPr>
          <p:cNvPr id="8" name="cl-bt-head"/>
          <p:cNvSpPr txBox="1"/>
          <p:nvPr/>
        </p:nvSpPr>
        <p:spPr>
          <a:xfrm>
            <a:off x="685800" y="2194560"/>
            <a:ext cx="288036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Where the copied sentence sat</a:t>
            </a:r>
            <a:endParaRPr lang="en-US" altLang="en-US" sz="1200" dirty="0"/>
          </a:p>
        </p:txBody>
      </p:sp>
      <p:sp>
        <p:nvSpPr>
          <p:cNvPr id="9" name="cl-bt-head"/>
          <p:cNvSpPr txBox="1"/>
          <p:nvPr/>
        </p:nvSpPr>
        <p:spPr>
          <a:xfrm>
            <a:off x="3776472" y="2194560"/>
            <a:ext cx="3224174"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Citations, of 75 traced</a:t>
            </a:r>
            <a:endParaRPr lang="en-US" altLang="en-US" sz="1200" dirty="0"/>
          </a:p>
        </p:txBody>
      </p:sp>
      <p:sp>
        <p:nvSpPr>
          <p:cNvPr id="10" name="cl-bt-head"/>
          <p:cNvSpPr txBox="1"/>
          <p:nvPr/>
        </p:nvSpPr>
        <p:spPr>
          <a:xfrm>
            <a:off x="7092086" y="2194560"/>
            <a:ext cx="731520" cy="274320"/>
          </a:xfrm>
          <a:prstGeom prst="rect">
            <a:avLst/>
          </a:prstGeom>
          <a:noFill/>
          <a:ln/>
        </p:spPr>
        <p:txBody>
          <a:bodyPr wrap="square" lIns="0" tIns="0" rIns="0" bIns="0" rtlCol="0" anchor="b"/>
          <a:lstStyle/>
          <a:p>
            <a:pPr algn="l" indent="0" marL="0">
              <a:lnSpc>
                <a:spcPts val="1600"/>
              </a:lnSpc>
              <a:buNone/>
            </a:pPr>
            <a:r>
              <a:rPr lang="en-US" altLang="en-US" sz="1200" dirty="0">
                <a:solidFill>
                  <a:srgbClr val="5E6675"/>
                </a:solidFill>
                <a:latin typeface="+mn-lt"/>
                <a:ea typeface="+mn-ea"/>
                <a:cs typeface="+mn-cs"/>
              </a:rPr>
              <a:t>Share</a:t>
            </a:r>
            <a:endParaRPr lang="en-US" altLang="en-US" sz="1200" dirty="0"/>
          </a:p>
        </p:txBody>
      </p:sp>
      <p:graphicFrame>
        <p:nvGraphicFramePr>
          <p:cNvPr id="11" name="cl-chart-4-mufplpcr-bar-table" descr="Bar chart: 32 citations between H1 and first H2, 23 under the first H2s, 17 from later sections"/>
          <p:cNvGraphicFramePr/>
          <p:nvPr/>
        </p:nvGraphicFramePr>
        <p:xfrm>
          <a:off x="3703320" y="2523744"/>
          <a:ext cx="3297326" cy="1810512"/>
        </p:xfrm>
        <a:graphic xmlns:a="http://schemas.openxmlformats.org/drawingml/2006/main">
          <a:graphicData uri="http://schemas.openxmlformats.org/drawingml/2006/chart">
            <c:chart xmlns:c="http://schemas.openxmlformats.org/drawingml/2006/chart" r:id="rId1"/>
          </a:graphicData>
        </a:graphic>
      </p:graphicFrame>
      <p:sp>
        <p:nvSpPr>
          <p:cNvPr id="12" name="cl-data-axis"/>
          <p:cNvSpPr/>
          <p:nvPr/>
        </p:nvSpPr>
        <p:spPr>
          <a:xfrm>
            <a:off x="3703320" y="2523744"/>
            <a:ext cx="0" cy="1810512"/>
          </a:xfrm>
          <a:prstGeom prst="line">
            <a:avLst/>
          </a:prstGeom>
          <a:noFill/>
          <a:ln w="9525">
            <a:solidFill>
              <a:srgbClr val="AEB4C2"/>
            </a:solidFill>
            <a:prstDash val="solid"/>
          </a:ln>
        </p:spPr>
      </p:sp>
      <p:sp>
        <p:nvSpPr>
          <p:cNvPr id="13" name="cl-bt-label"/>
          <p:cNvSpPr txBox="1"/>
          <p:nvPr/>
        </p:nvSpPr>
        <p:spPr>
          <a:xfrm>
            <a:off x="685800" y="2523744"/>
            <a:ext cx="2880360" cy="603504"/>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Between H1 and the first H2</a:t>
            </a:r>
            <a:endParaRPr lang="en-US" altLang="en-US" sz="1400" dirty="0"/>
          </a:p>
        </p:txBody>
      </p:sp>
      <p:sp>
        <p:nvSpPr>
          <p:cNvPr id="14" name="cl-bt-note"/>
          <p:cNvSpPr txBox="1"/>
          <p:nvPr/>
        </p:nvSpPr>
        <p:spPr>
          <a:xfrm>
            <a:off x="7092086" y="2523744"/>
            <a:ext cx="73152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43%</a:t>
            </a:r>
            <a:endParaRPr lang="en-US" altLang="en-US" sz="1200" dirty="0"/>
          </a:p>
        </p:txBody>
      </p:sp>
      <p:sp>
        <p:nvSpPr>
          <p:cNvPr id="15" name="cl-bt-label"/>
          <p:cNvSpPr txBox="1"/>
          <p:nvPr/>
        </p:nvSpPr>
        <p:spPr>
          <a:xfrm>
            <a:off x="685800" y="3127248"/>
            <a:ext cx="2880360" cy="603504"/>
          </a:xfrm>
          <a:prstGeom prst="rect">
            <a:avLst/>
          </a:prstGeom>
          <a:noFill/>
          <a:ln/>
        </p:spPr>
        <p:txBody>
          <a:bodyPr wrap="square" lIns="0" tIns="0" rIns="0" bIns="0" rtlCol="0" anchor="ctr"/>
          <a:lstStyle/>
          <a:p>
            <a:pPr algn="l" indent="0" marL="0">
              <a:lnSpc>
                <a:spcPts val="1800"/>
              </a:lnSpc>
              <a:buNone/>
            </a:pPr>
            <a:r>
              <a:rPr lang="en-US" altLang="en-US" sz="1400" b="1" dirty="0">
                <a:solidFill>
                  <a:srgbClr val="0E1116"/>
                </a:solidFill>
                <a:latin typeface="+mn-lt"/>
                <a:ea typeface="+mn-ea"/>
                <a:cs typeface="+mn-cs"/>
              </a:rPr>
              <a:t>First line or first table under H2 one or two</a:t>
            </a:r>
            <a:endParaRPr lang="en-US" altLang="en-US" sz="1400" dirty="0"/>
          </a:p>
        </p:txBody>
      </p:sp>
      <p:sp>
        <p:nvSpPr>
          <p:cNvPr id="16" name="cl-bt-note"/>
          <p:cNvSpPr txBox="1"/>
          <p:nvPr/>
        </p:nvSpPr>
        <p:spPr>
          <a:xfrm>
            <a:off x="7092086" y="3127248"/>
            <a:ext cx="73152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31%</a:t>
            </a:r>
            <a:endParaRPr lang="en-US" altLang="en-US" sz="1200" dirty="0"/>
          </a:p>
        </p:txBody>
      </p:sp>
      <p:sp>
        <p:nvSpPr>
          <p:cNvPr id="17" name="cl-bt-label"/>
          <p:cNvSpPr txBox="1"/>
          <p:nvPr/>
        </p:nvSpPr>
        <p:spPr>
          <a:xfrm>
            <a:off x="685800" y="3730752"/>
            <a:ext cx="2880360" cy="603504"/>
          </a:xfrm>
          <a:prstGeom prst="rect">
            <a:avLst/>
          </a:prstGeom>
          <a:noFill/>
          <a:ln/>
        </p:spPr>
        <p:txBody>
          <a:bodyPr wrap="square" lIns="0" tIns="0" rIns="0" bIns="0" rtlCol="0" anchor="ctr"/>
          <a:lstStyle/>
          <a:p>
            <a:pPr algn="l" indent="0" marL="0">
              <a:lnSpc>
                <a:spcPts val="1800"/>
              </a:lnSpc>
              <a:buNone/>
            </a:pPr>
            <a:r>
              <a:rPr lang="en-US" altLang="en-US" sz="1400" dirty="0">
                <a:solidFill>
                  <a:srgbClr val="0E1116"/>
                </a:solidFill>
                <a:latin typeface="+mn-lt"/>
                <a:ea typeface="+mn-ea"/>
                <a:cs typeface="+mn-cs"/>
              </a:rPr>
              <a:t>Middle and later sections</a:t>
            </a:r>
            <a:endParaRPr lang="en-US" altLang="en-US" sz="1400" dirty="0"/>
          </a:p>
        </p:txBody>
      </p:sp>
      <p:sp>
        <p:nvSpPr>
          <p:cNvPr id="18" name="cl-bt-note"/>
          <p:cNvSpPr txBox="1"/>
          <p:nvPr/>
        </p:nvSpPr>
        <p:spPr>
          <a:xfrm>
            <a:off x="7092086" y="3730752"/>
            <a:ext cx="731520" cy="603504"/>
          </a:xfrm>
          <a:prstGeom prst="rect">
            <a:avLst/>
          </a:prstGeom>
          <a:noFill/>
          <a:ln/>
        </p:spPr>
        <p:txBody>
          <a:bodyPr wrap="square" lIns="0" tIns="0" rIns="0" bIns="0" rtlCol="0" anchor="ctr"/>
          <a:lstStyle/>
          <a:p>
            <a:pPr algn="l" indent="0" marL="0">
              <a:lnSpc>
                <a:spcPts val="1500"/>
              </a:lnSpc>
              <a:buNone/>
            </a:pPr>
            <a:r>
              <a:rPr lang="en-US" altLang="en-US" sz="1200" dirty="0">
                <a:solidFill>
                  <a:srgbClr val="5E6675"/>
                </a:solidFill>
                <a:latin typeface="+mn-lt"/>
                <a:ea typeface="+mn-ea"/>
                <a:cs typeface="+mn-cs"/>
              </a:rPr>
              <a:t>23%</a:t>
            </a:r>
            <a:endParaRPr lang="en-US" altLang="en-US" sz="1200" dirty="0"/>
          </a:p>
        </p:txBody>
      </p:sp>
      <p:sp>
        <p:nvSpPr>
          <p:cNvPr id="19" name="cl-bt-rule"/>
          <p:cNvSpPr/>
          <p:nvPr/>
        </p:nvSpPr>
        <p:spPr>
          <a:xfrm>
            <a:off x="685800" y="2523744"/>
            <a:ext cx="7137806" cy="0"/>
          </a:xfrm>
          <a:prstGeom prst="line">
            <a:avLst/>
          </a:prstGeom>
          <a:noFill/>
          <a:ln w="9525">
            <a:solidFill>
              <a:srgbClr val="D9DBE1"/>
            </a:solidFill>
            <a:prstDash val="solid"/>
          </a:ln>
        </p:spPr>
      </p:sp>
      <p:sp>
        <p:nvSpPr>
          <p:cNvPr id="20" name="cl-bt-rule"/>
          <p:cNvSpPr/>
          <p:nvPr/>
        </p:nvSpPr>
        <p:spPr>
          <a:xfrm>
            <a:off x="685800" y="4334256"/>
            <a:ext cx="7137806" cy="0"/>
          </a:xfrm>
          <a:prstGeom prst="line">
            <a:avLst/>
          </a:prstGeom>
          <a:noFill/>
          <a:ln w="9525">
            <a:solidFill>
              <a:srgbClr val="D9DBE1"/>
            </a:solidFill>
            <a:prstDash val="solid"/>
          </a:ln>
        </p:spPr>
      </p:sp>
      <p:sp>
        <p:nvSpPr>
          <p:cNvPr id="21" name="cl-data-stat"/>
          <p:cNvSpPr txBox="1"/>
          <p:nvPr/>
        </p:nvSpPr>
        <p:spPr>
          <a:xfrm>
            <a:off x="8052206" y="2523744"/>
            <a:ext cx="3454603" cy="566928"/>
          </a:xfrm>
          <a:prstGeom prst="rect">
            <a:avLst/>
          </a:prstGeom>
          <a:noFill/>
          <a:ln/>
        </p:spPr>
        <p:txBody>
          <a:bodyPr wrap="square" lIns="0" tIns="0" rIns="0" bIns="0" rtlCol="0" anchor="t"/>
          <a:lstStyle/>
          <a:p>
            <a:pPr algn="l" indent="0" marL="0">
              <a:lnSpc>
                <a:spcPts val="4400"/>
              </a:lnSpc>
              <a:buNone/>
            </a:pPr>
            <a:r>
              <a:rPr lang="en-US" altLang="en-US" sz="4000" b="1" dirty="0">
                <a:solidFill>
                  <a:srgbClr val="0E1116"/>
                </a:solidFill>
                <a:latin typeface="+mn-lt"/>
                <a:ea typeface="+mn-ea"/>
                <a:cs typeface="+mn-cs"/>
              </a:rPr>
              <a:t>15 of 18</a:t>
            </a:r>
            <a:endParaRPr lang="en-US" altLang="en-US" sz="4000" dirty="0"/>
          </a:p>
        </p:txBody>
      </p:sp>
      <p:sp>
        <p:nvSpPr>
          <p:cNvPr id="22" name="cl-panel-text"/>
          <p:cNvSpPr txBox="1"/>
          <p:nvPr/>
        </p:nvSpPr>
        <p:spPr>
          <a:xfrm>
            <a:off x="8052206" y="3127248"/>
            <a:ext cx="3454603" cy="553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law pages: the copied line opened a paragraph.</a:t>
            </a:r>
            <a:endParaRPr lang="en-US" altLang="en-US" sz="1400" dirty="0"/>
          </a:p>
        </p:txBody>
      </p:sp>
      <p:sp>
        <p:nvSpPr>
          <p:cNvPr id="23" name="cl-panel-text"/>
          <p:cNvSpPr txBox="1"/>
          <p:nvPr/>
        </p:nvSpPr>
        <p:spPr>
          <a:xfrm>
            <a:off x="8052206" y="3882136"/>
            <a:ext cx="3454603" cy="807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An H2 opening “is a complicated matter” was skipped; a direct answer in the same page’s FAQ was copied.</a:t>
            </a:r>
            <a:endParaRPr lang="en-US" alt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08 · PRICE GUIDE PAGE</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Price guide pages: build them </a:t>
            </a:r>
            <a:pPr algn="l" indent="0" marL="0">
              <a:lnSpc>
                <a:spcPts val="3800"/>
              </a:lnSpc>
              <a:buNone/>
            </a:pPr>
            <a:r>
              <a:rPr lang="en-US" altLang="en-US" sz="3200" b="1" dirty="0">
                <a:solidFill>
                  <a:srgbClr val="2563EB"/>
                </a:solidFill>
              </a:rPr>
              <a:t>like the ones AI cites</a:t>
            </a:r>
            <a:endParaRPr lang="en-US" altLang="en-US" sz="3200" dirty="0"/>
          </a:p>
        </p:txBody>
      </p:sp>
      <p:sp>
        <p:nvSpPr>
          <p:cNvPr id="4" name="cl-ph-subtitle"/>
          <p:cNvSpPr/>
          <p:nvPr>
            <p:ph idx="105" type="body" hasCustomPrompt="1"/>
          </p:nvPr>
        </p:nvSpPr>
        <p:spPr>
          <a:xfrm>
            <a:off x="685800" y="1591056"/>
            <a:ext cx="10820095" cy="329184"/>
          </a:xfrm>
          <a:prstGeom prst="rect">
            <a:avLst/>
          </a:prstGeom>
          <a:noFill/>
          <a:ln/>
        </p:spPr>
        <p:txBody>
          <a:bodyPr wrap="square" lIns="0" tIns="0" rIns="0" bIns="0" rtlCol="0" anchor="ctr"/>
          <a:lstStyle/>
          <a:p>
            <a:pPr algn="l" indent="0" marL="0">
              <a:lnSpc>
                <a:spcPts val="2200"/>
              </a:lnSpc>
              <a:buNone/>
            </a:pPr>
            <a:r>
              <a:rPr lang="en-US" altLang="en-US" sz="1600" dirty="0">
                <a:solidFill>
                  <a:srgbClr val="4A5160"/>
                </a:solidFill>
              </a:rPr>
              <a:t>Top to bottom; cited pages are copied most at the opening summary and first price table</a:t>
            </a:r>
            <a:endParaRPr lang="en-US" altLang="en-US" sz="1600" dirty="0"/>
          </a:p>
        </p:txBody>
      </p:sp>
      <p:sp>
        <p:nvSpPr>
          <p:cNvPr id="5"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A tutor agency’s card said $35–$55, its table $25–$35; AI used the table. Price queries trigger AI Overviews 92%–97% of the time (Whitespark, 540 US queries)</a:t>
            </a:r>
            <a:endParaRPr lang="en-US" altLang="en-US" sz="1050" dirty="0"/>
          </a:p>
        </p:txBody>
      </p:sp>
      <p:sp>
        <p:nvSpPr>
          <p:cNvPr id="6" name="cl-sowhat-rule"/>
          <p:cNvSpPr/>
          <p:nvPr/>
        </p:nvSpPr>
        <p:spPr>
          <a:xfrm>
            <a:off x="685800" y="5394960"/>
            <a:ext cx="10820095" cy="0"/>
          </a:xfrm>
          <a:prstGeom prst="line">
            <a:avLst/>
          </a:prstGeom>
          <a:noFill/>
          <a:ln w="9525">
            <a:solidFill>
              <a:srgbClr val="D9DBE1"/>
            </a:solidFill>
            <a:prstDash val="solid"/>
          </a:ln>
        </p:spPr>
      </p:sp>
      <p:sp>
        <p:nvSpPr>
          <p:cNvPr id="7"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8 of 8 cited dental price blogs put the </a:t>
            </a:r>
            <a:pPr algn="l" indent="0" marL="0">
              <a:lnSpc>
                <a:spcPts val="2300"/>
              </a:lnSpc>
              <a:buNone/>
            </a:pPr>
            <a:r>
              <a:rPr lang="en-US" altLang="en-US" sz="1600" dirty="0">
                <a:solidFill>
                  <a:srgbClr val="2563EB"/>
                </a:solidFill>
                <a:latin typeface="+mn-lt"/>
                <a:ea typeface="+mn-ea"/>
                <a:cs typeface="+mn-cs"/>
              </a:rPr>
              <a:t>year in the title</a:t>
            </a:r>
            <a:pPr algn="l" indent="0" marL="0">
              <a:lnSpc>
                <a:spcPts val="2300"/>
              </a:lnSpc>
              <a:buNone/>
            </a:pPr>
            <a:r>
              <a:rPr lang="en-US" altLang="en-US" sz="1600" dirty="0">
                <a:solidFill>
                  <a:srgbClr val="4A5160"/>
                </a:solidFill>
                <a:latin typeface="+mn-lt"/>
                <a:ea typeface="+mn-ea"/>
                <a:cs typeface="+mn-cs"/>
              </a:rPr>
              <a:t>; 10 of 11 cited clinic pages used a statement H1.</a:t>
            </a:r>
            <a:endParaRPr lang="en-US" altLang="en-US" sz="1600" dirty="0"/>
          </a:p>
        </p:txBody>
      </p:sp>
      <p:sp>
        <p:nvSpPr>
          <p:cNvPr id="8"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08</a:t>
            </a:r>
            <a:endParaRPr lang="en-US" altLang="en-US" sz="2400" dirty="0"/>
          </a:p>
        </p:txBody>
      </p:sp>
      <p:sp>
        <p:nvSpPr>
          <p:cNvPr id="9" name="cl-data-bp-block"/>
          <p:cNvSpPr/>
          <p:nvPr/>
        </p:nvSpPr>
        <p:spPr>
          <a:xfrm>
            <a:off x="685800" y="2194560"/>
            <a:ext cx="8595360" cy="291694"/>
          </a:xfrm>
          <a:prstGeom prst="rect">
            <a:avLst/>
          </a:prstGeom>
          <a:solidFill>
            <a:srgbClr val="FFFFFF"/>
          </a:solidFill>
          <a:ln w="9525">
            <a:solidFill>
              <a:srgbClr val="D9DBE1"/>
            </a:solidFill>
            <a:prstDash val="solid"/>
          </a:ln>
        </p:spPr>
      </p:sp>
      <p:sp>
        <p:nvSpPr>
          <p:cNvPr id="10" name="cl-bp-name"/>
          <p:cNvSpPr txBox="1"/>
          <p:nvPr/>
        </p:nvSpPr>
        <p:spPr>
          <a:xfrm>
            <a:off x="822960" y="2194560"/>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Title</a:t>
            </a:r>
            <a:endParaRPr lang="en-US" altLang="en-US" sz="1200" dirty="0"/>
          </a:p>
        </p:txBody>
      </p:sp>
      <p:sp>
        <p:nvSpPr>
          <p:cNvPr id="11" name="cl-bp-desc"/>
          <p:cNvSpPr txBox="1"/>
          <p:nvPr/>
        </p:nvSpPr>
        <p:spPr>
          <a:xfrm>
            <a:off x="2880360" y="2194560"/>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&lt;Category&gt; Cost in Singapore (2026), with year</a:t>
            </a:r>
            <a:endParaRPr lang="en-US" altLang="en-US" sz="1200" dirty="0"/>
          </a:p>
        </p:txBody>
      </p:sp>
      <p:sp>
        <p:nvSpPr>
          <p:cNvPr id="12" name="cl-bp-rule"/>
          <p:cNvSpPr txBox="1"/>
          <p:nvPr/>
        </p:nvSpPr>
        <p:spPr>
          <a:xfrm>
            <a:off x="7452360" y="2194560"/>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a:t>
            </a:r>
            <a:endParaRPr lang="en-US" altLang="en-US" sz="1200" dirty="0"/>
          </a:p>
        </p:txBody>
      </p:sp>
      <p:sp>
        <p:nvSpPr>
          <p:cNvPr id="13" name="cl-data-bp-block"/>
          <p:cNvSpPr/>
          <p:nvPr/>
        </p:nvSpPr>
        <p:spPr>
          <a:xfrm>
            <a:off x="685800" y="2531974"/>
            <a:ext cx="8595360" cy="291694"/>
          </a:xfrm>
          <a:prstGeom prst="rect">
            <a:avLst/>
          </a:prstGeom>
          <a:solidFill>
            <a:srgbClr val="FFFFFF"/>
          </a:solidFill>
          <a:ln w="9525">
            <a:solidFill>
              <a:srgbClr val="D9DBE1"/>
            </a:solidFill>
            <a:prstDash val="solid"/>
          </a:ln>
        </p:spPr>
      </p:sp>
      <p:sp>
        <p:nvSpPr>
          <p:cNvPr id="14" name="cl-bp-name"/>
          <p:cNvSpPr txBox="1"/>
          <p:nvPr/>
        </p:nvSpPr>
        <p:spPr>
          <a:xfrm>
            <a:off x="822960" y="2531974"/>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H1</a:t>
            </a:r>
            <a:endParaRPr lang="en-US" altLang="en-US" sz="1200" dirty="0"/>
          </a:p>
        </p:txBody>
      </p:sp>
      <p:sp>
        <p:nvSpPr>
          <p:cNvPr id="15" name="cl-bp-desc"/>
          <p:cNvSpPr txBox="1"/>
          <p:nvPr/>
        </p:nvSpPr>
        <p:spPr>
          <a:xfrm>
            <a:off x="2880360" y="2531974"/>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A statement, not a question</a:t>
            </a:r>
            <a:endParaRPr lang="en-US" altLang="en-US" sz="1200" dirty="0"/>
          </a:p>
        </p:txBody>
      </p:sp>
      <p:sp>
        <p:nvSpPr>
          <p:cNvPr id="16" name="cl-bp-rule"/>
          <p:cNvSpPr txBox="1"/>
          <p:nvPr/>
        </p:nvSpPr>
        <p:spPr>
          <a:xfrm>
            <a:off x="7452360" y="2531974"/>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a:t>
            </a:r>
            <a:endParaRPr lang="en-US" altLang="en-US" sz="1200" dirty="0"/>
          </a:p>
        </p:txBody>
      </p:sp>
      <p:sp>
        <p:nvSpPr>
          <p:cNvPr id="17" name="cl-data-bp-cite"/>
          <p:cNvSpPr/>
          <p:nvPr/>
        </p:nvSpPr>
        <p:spPr>
          <a:xfrm>
            <a:off x="685800" y="2869387"/>
            <a:ext cx="8595360" cy="291694"/>
          </a:xfrm>
          <a:prstGeom prst="rect">
            <a:avLst/>
          </a:prstGeom>
          <a:solidFill>
            <a:srgbClr val="DBEAFE"/>
          </a:solidFill>
          <a:ln/>
        </p:spPr>
      </p:sp>
      <p:sp>
        <p:nvSpPr>
          <p:cNvPr id="18" name="cl-bp-name"/>
          <p:cNvSpPr txBox="1"/>
          <p:nvPr/>
        </p:nvSpPr>
        <p:spPr>
          <a:xfrm>
            <a:off x="822960" y="2869387"/>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Summary</a:t>
            </a:r>
            <a:endParaRPr lang="en-US" altLang="en-US" sz="1200" dirty="0"/>
          </a:p>
        </p:txBody>
      </p:sp>
      <p:sp>
        <p:nvSpPr>
          <p:cNvPr id="19" name="cl-bp-desc"/>
          <p:cNvSpPr txBox="1"/>
          <p:nvPr/>
        </p:nvSpPr>
        <p:spPr>
          <a:xfrm>
            <a:off x="2880360" y="2869387"/>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40–130 words: your price + what drives it</a:t>
            </a:r>
            <a:endParaRPr lang="en-US" altLang="en-US" sz="1200" dirty="0"/>
          </a:p>
        </p:txBody>
      </p:sp>
      <p:sp>
        <p:nvSpPr>
          <p:cNvPr id="20" name="cl-bp-rule"/>
          <p:cNvSpPr txBox="1"/>
          <p:nvPr/>
        </p:nvSpPr>
        <p:spPr>
          <a:xfrm>
            <a:off x="7452360" y="2869387"/>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 · Regulated</a:t>
            </a:r>
            <a:endParaRPr lang="en-US" altLang="en-US" sz="1200" dirty="0"/>
          </a:p>
        </p:txBody>
      </p:sp>
      <p:sp>
        <p:nvSpPr>
          <p:cNvPr id="21" name="cl-tag"/>
          <p:cNvSpPr txBox="1"/>
          <p:nvPr/>
        </p:nvSpPr>
        <p:spPr>
          <a:xfrm>
            <a:off x="9372600" y="2886761"/>
            <a:ext cx="1311707" cy="256032"/>
          </a:xfrm>
          <a:prstGeom prst="roundRect">
            <a:avLst>
              <a:gd name="adj" fmla="val 50000"/>
            </a:avLst>
          </a:prstGeom>
          <a:solidFill>
            <a:srgbClr val="DBEAFE"/>
          </a:solidFill>
          <a:ln/>
        </p:spPr>
        <p:txBody>
          <a:bodyPr wrap="square" lIns="0" tIns="0" rIns="0" bIns="0" rtlCol="0" anchor="ctr"/>
          <a:lstStyle/>
          <a:p>
            <a:pPr algn="ctr" indent="0" marL="0">
              <a:lnSpc>
                <a:spcPts val="1700"/>
              </a:lnSpc>
              <a:buNone/>
            </a:pPr>
            <a:r>
              <a:rPr lang="en-US" altLang="en-US" sz="1200" dirty="0">
                <a:solidFill>
                  <a:srgbClr val="1D4ED8"/>
                </a:solidFill>
                <a:latin typeface="+mn-lt"/>
                <a:ea typeface="+mn-ea"/>
                <a:cs typeface="+mn-cs"/>
              </a:rPr>
              <a:t>AI copies here</a:t>
            </a:r>
            <a:endParaRPr lang="en-US" altLang="en-US" sz="1200" dirty="0"/>
          </a:p>
        </p:txBody>
      </p:sp>
      <p:sp>
        <p:nvSpPr>
          <p:cNvPr id="22" name="cl-data-bp-block"/>
          <p:cNvSpPr/>
          <p:nvPr/>
        </p:nvSpPr>
        <p:spPr>
          <a:xfrm>
            <a:off x="685800" y="3206801"/>
            <a:ext cx="8595360" cy="291694"/>
          </a:xfrm>
          <a:prstGeom prst="rect">
            <a:avLst/>
          </a:prstGeom>
          <a:solidFill>
            <a:srgbClr val="FFFFFF"/>
          </a:solidFill>
          <a:ln w="9525">
            <a:solidFill>
              <a:srgbClr val="D9DBE1"/>
            </a:solidFill>
            <a:prstDash val="solid"/>
          </a:ln>
        </p:spPr>
      </p:sp>
      <p:sp>
        <p:nvSpPr>
          <p:cNvPr id="23" name="cl-bp-name"/>
          <p:cNvSpPr txBox="1"/>
          <p:nvPr/>
        </p:nvSpPr>
        <p:spPr>
          <a:xfrm>
            <a:off x="822960" y="3206801"/>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First subheading</a:t>
            </a:r>
            <a:endParaRPr lang="en-US" altLang="en-US" sz="1200" dirty="0"/>
          </a:p>
        </p:txBody>
      </p:sp>
      <p:sp>
        <p:nvSpPr>
          <p:cNvPr id="24" name="cl-bp-desc"/>
          <p:cNvSpPr txBox="1"/>
          <p:nvPr/>
        </p:nvSpPr>
        <p:spPr>
          <a:xfrm>
            <a:off x="2880360" y="3206801"/>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How Much Does &lt;Category&gt; Cost?</a:t>
            </a:r>
            <a:endParaRPr lang="en-US" altLang="en-US" sz="1200" dirty="0"/>
          </a:p>
        </p:txBody>
      </p:sp>
      <p:sp>
        <p:nvSpPr>
          <p:cNvPr id="25" name="cl-bp-rule"/>
          <p:cNvSpPr txBox="1"/>
          <p:nvPr/>
        </p:nvSpPr>
        <p:spPr>
          <a:xfrm>
            <a:off x="7452360" y="3206801"/>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a:t>
            </a:r>
            <a:endParaRPr lang="en-US" altLang="en-US" sz="1200" dirty="0"/>
          </a:p>
        </p:txBody>
      </p:sp>
      <p:sp>
        <p:nvSpPr>
          <p:cNvPr id="26" name="cl-data-bp-block"/>
          <p:cNvSpPr/>
          <p:nvPr/>
        </p:nvSpPr>
        <p:spPr>
          <a:xfrm>
            <a:off x="960120" y="3544214"/>
            <a:ext cx="8321040" cy="291694"/>
          </a:xfrm>
          <a:prstGeom prst="rect">
            <a:avLst/>
          </a:prstGeom>
          <a:solidFill>
            <a:srgbClr val="FFFFFF"/>
          </a:solidFill>
          <a:ln w="9525">
            <a:solidFill>
              <a:srgbClr val="D9DBE1"/>
            </a:solidFill>
            <a:prstDash val="solid"/>
          </a:ln>
        </p:spPr>
      </p:sp>
      <p:sp>
        <p:nvSpPr>
          <p:cNvPr id="27" name="cl-bp-name"/>
          <p:cNvSpPr txBox="1"/>
          <p:nvPr/>
        </p:nvSpPr>
        <p:spPr>
          <a:xfrm>
            <a:off x="1097280" y="3544214"/>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First line</a:t>
            </a:r>
            <a:endParaRPr lang="en-US" altLang="en-US" sz="1200" dirty="0"/>
          </a:p>
        </p:txBody>
      </p:sp>
      <p:sp>
        <p:nvSpPr>
          <p:cNvPr id="28" name="cl-bp-desc"/>
          <p:cNvSpPr txBox="1"/>
          <p:nvPr/>
        </p:nvSpPr>
        <p:spPr>
          <a:xfrm>
            <a:off x="2880360" y="3544214"/>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At &lt;Brand&gt;, &lt;Category&gt; costs S$X (incl. GST)</a:t>
            </a:r>
            <a:endParaRPr lang="en-US" altLang="en-US" sz="1200" dirty="0"/>
          </a:p>
        </p:txBody>
      </p:sp>
      <p:sp>
        <p:nvSpPr>
          <p:cNvPr id="29" name="cl-bp-rule"/>
          <p:cNvSpPr txBox="1"/>
          <p:nvPr/>
        </p:nvSpPr>
        <p:spPr>
          <a:xfrm>
            <a:off x="7452360" y="3544214"/>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 · Regulated</a:t>
            </a:r>
            <a:endParaRPr lang="en-US" altLang="en-US" sz="1200" dirty="0"/>
          </a:p>
        </p:txBody>
      </p:sp>
      <p:sp>
        <p:nvSpPr>
          <p:cNvPr id="30" name="cl-data-bp-cite"/>
          <p:cNvSpPr/>
          <p:nvPr/>
        </p:nvSpPr>
        <p:spPr>
          <a:xfrm>
            <a:off x="960120" y="3881628"/>
            <a:ext cx="8321040" cy="291694"/>
          </a:xfrm>
          <a:prstGeom prst="rect">
            <a:avLst/>
          </a:prstGeom>
          <a:solidFill>
            <a:srgbClr val="DBEAFE"/>
          </a:solidFill>
          <a:ln/>
        </p:spPr>
      </p:sp>
      <p:sp>
        <p:nvSpPr>
          <p:cNvPr id="31" name="cl-bp-name"/>
          <p:cNvSpPr txBox="1"/>
          <p:nvPr/>
        </p:nvSpPr>
        <p:spPr>
          <a:xfrm>
            <a:off x="1097280" y="3881628"/>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Price table</a:t>
            </a:r>
            <a:endParaRPr lang="en-US" altLang="en-US" sz="1200" dirty="0"/>
          </a:p>
        </p:txBody>
      </p:sp>
      <p:sp>
        <p:nvSpPr>
          <p:cNvPr id="32" name="cl-bp-desc"/>
          <p:cNvSpPr txBox="1"/>
          <p:nvPr/>
        </p:nvSpPr>
        <p:spPr>
          <a:xfrm>
            <a:off x="2880360" y="3881628"/>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Everything you sell: type / price / best for</a:t>
            </a:r>
            <a:endParaRPr lang="en-US" altLang="en-US" sz="1200" dirty="0"/>
          </a:p>
        </p:txBody>
      </p:sp>
      <p:sp>
        <p:nvSpPr>
          <p:cNvPr id="33" name="cl-bp-rule"/>
          <p:cNvSpPr txBox="1"/>
          <p:nvPr/>
        </p:nvSpPr>
        <p:spPr>
          <a:xfrm>
            <a:off x="7452360" y="3881628"/>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Required · Regulated</a:t>
            </a:r>
            <a:endParaRPr lang="en-US" altLang="en-US" sz="1200" dirty="0"/>
          </a:p>
        </p:txBody>
      </p:sp>
      <p:sp>
        <p:nvSpPr>
          <p:cNvPr id="34" name="cl-tag"/>
          <p:cNvSpPr txBox="1"/>
          <p:nvPr/>
        </p:nvSpPr>
        <p:spPr>
          <a:xfrm>
            <a:off x="9372600" y="3899916"/>
            <a:ext cx="1311707" cy="256032"/>
          </a:xfrm>
          <a:prstGeom prst="roundRect">
            <a:avLst>
              <a:gd name="adj" fmla="val 50000"/>
            </a:avLst>
          </a:prstGeom>
          <a:solidFill>
            <a:srgbClr val="DBEAFE"/>
          </a:solidFill>
          <a:ln/>
        </p:spPr>
        <p:txBody>
          <a:bodyPr wrap="square" lIns="0" tIns="0" rIns="0" bIns="0" rtlCol="0" anchor="ctr"/>
          <a:lstStyle/>
          <a:p>
            <a:pPr algn="ctr" indent="0" marL="0">
              <a:lnSpc>
                <a:spcPts val="1700"/>
              </a:lnSpc>
              <a:buNone/>
            </a:pPr>
            <a:r>
              <a:rPr lang="en-US" altLang="en-US" sz="1200" dirty="0">
                <a:solidFill>
                  <a:srgbClr val="1D4ED8"/>
                </a:solidFill>
                <a:latin typeface="+mn-lt"/>
                <a:ea typeface="+mn-ea"/>
                <a:cs typeface="+mn-cs"/>
              </a:rPr>
              <a:t>AI copies here</a:t>
            </a:r>
            <a:endParaRPr lang="en-US" altLang="en-US" sz="1200" dirty="0"/>
          </a:p>
        </p:txBody>
      </p:sp>
      <p:sp>
        <p:nvSpPr>
          <p:cNvPr id="35" name="cl-data-bp-block"/>
          <p:cNvSpPr/>
          <p:nvPr/>
        </p:nvSpPr>
        <p:spPr>
          <a:xfrm>
            <a:off x="685800" y="4219042"/>
            <a:ext cx="8595360" cy="291694"/>
          </a:xfrm>
          <a:prstGeom prst="rect">
            <a:avLst/>
          </a:prstGeom>
          <a:solidFill>
            <a:srgbClr val="FFFFFF"/>
          </a:solidFill>
          <a:ln w="9525">
            <a:solidFill>
              <a:srgbClr val="D9DBE1"/>
            </a:solidFill>
            <a:prstDash val="solid"/>
          </a:ln>
        </p:spPr>
      </p:sp>
      <p:sp>
        <p:nvSpPr>
          <p:cNvPr id="36" name="cl-bp-name"/>
          <p:cNvSpPr txBox="1"/>
          <p:nvPr/>
        </p:nvSpPr>
        <p:spPr>
          <a:xfrm>
            <a:off x="822960" y="4219042"/>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Price factors</a:t>
            </a:r>
            <a:endParaRPr lang="en-US" altLang="en-US" sz="1200" dirty="0"/>
          </a:p>
        </p:txBody>
      </p:sp>
      <p:sp>
        <p:nvSpPr>
          <p:cNvPr id="37" name="cl-bp-desc"/>
          <p:cNvSpPr txBox="1"/>
          <p:nvPr/>
        </p:nvSpPr>
        <p:spPr>
          <a:xfrm>
            <a:off x="2880360" y="4219042"/>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3–5, one sentence each</a:t>
            </a:r>
            <a:endParaRPr lang="en-US" altLang="en-US" sz="1200" dirty="0"/>
          </a:p>
        </p:txBody>
      </p:sp>
      <p:sp>
        <p:nvSpPr>
          <p:cNvPr id="38" name="cl-bp-rule"/>
          <p:cNvSpPr txBox="1"/>
          <p:nvPr/>
        </p:nvSpPr>
        <p:spPr>
          <a:xfrm>
            <a:off x="7452360" y="4219042"/>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Optional</a:t>
            </a:r>
            <a:endParaRPr lang="en-US" altLang="en-US" sz="1200" dirty="0"/>
          </a:p>
        </p:txBody>
      </p:sp>
      <p:sp>
        <p:nvSpPr>
          <p:cNvPr id="39" name="cl-data-bp-block"/>
          <p:cNvSpPr/>
          <p:nvPr/>
        </p:nvSpPr>
        <p:spPr>
          <a:xfrm>
            <a:off x="685800" y="4556455"/>
            <a:ext cx="8595360" cy="291694"/>
          </a:xfrm>
          <a:prstGeom prst="rect">
            <a:avLst/>
          </a:prstGeom>
          <a:solidFill>
            <a:srgbClr val="FFFFFF"/>
          </a:solidFill>
          <a:ln w="9525">
            <a:solidFill>
              <a:srgbClr val="D9DBE1"/>
            </a:solidFill>
            <a:prstDash val="solid"/>
          </a:ln>
        </p:spPr>
      </p:sp>
      <p:sp>
        <p:nvSpPr>
          <p:cNvPr id="40" name="cl-bp-name"/>
          <p:cNvSpPr txBox="1"/>
          <p:nvPr/>
        </p:nvSpPr>
        <p:spPr>
          <a:xfrm>
            <a:off x="822960" y="4556455"/>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FAQ</a:t>
            </a:r>
            <a:endParaRPr lang="en-US" altLang="en-US" sz="1200" dirty="0"/>
          </a:p>
        </p:txBody>
      </p:sp>
      <p:sp>
        <p:nvSpPr>
          <p:cNvPr id="41" name="cl-bp-desc"/>
          <p:cNvSpPr txBox="1"/>
          <p:nvPr/>
        </p:nvSpPr>
        <p:spPr>
          <a:xfrm>
            <a:off x="2880360" y="4556455"/>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4A5160"/>
                </a:solidFill>
                <a:latin typeface="+mn-lt"/>
                <a:ea typeface="+mn-ea"/>
                <a:cs typeface="+mn-cs"/>
              </a:rPr>
              <a:t>Only restates the page’s answers</a:t>
            </a:r>
            <a:endParaRPr lang="en-US" altLang="en-US" sz="1200" dirty="0"/>
          </a:p>
        </p:txBody>
      </p:sp>
      <p:sp>
        <p:nvSpPr>
          <p:cNvPr id="42" name="cl-bp-rule"/>
          <p:cNvSpPr txBox="1"/>
          <p:nvPr/>
        </p:nvSpPr>
        <p:spPr>
          <a:xfrm>
            <a:off x="7452360" y="4556455"/>
            <a:ext cx="182880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Optional</a:t>
            </a:r>
            <a:endParaRPr lang="en-US" altLang="en-US" sz="1200" dirty="0"/>
          </a:p>
        </p:txBody>
      </p:sp>
      <p:sp>
        <p:nvSpPr>
          <p:cNvPr id="43" name="cl-data-bp-no"/>
          <p:cNvSpPr/>
          <p:nvPr/>
        </p:nvSpPr>
        <p:spPr>
          <a:xfrm>
            <a:off x="685800" y="4893869"/>
            <a:ext cx="8595360" cy="291694"/>
          </a:xfrm>
          <a:prstGeom prst="rect">
            <a:avLst/>
          </a:prstGeom>
          <a:solidFill>
            <a:srgbClr val="FFFFFF"/>
          </a:solidFill>
          <a:ln w="9525">
            <a:solidFill>
              <a:srgbClr val="AEB4C2"/>
            </a:solidFill>
            <a:prstDash val="dash"/>
          </a:ln>
        </p:spPr>
      </p:sp>
      <p:sp>
        <p:nvSpPr>
          <p:cNvPr id="44" name="cl-bp-name"/>
          <p:cNvSpPr txBox="1"/>
          <p:nvPr/>
        </p:nvSpPr>
        <p:spPr>
          <a:xfrm>
            <a:off x="822960" y="4893869"/>
            <a:ext cx="173736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5E6675"/>
                </a:solidFill>
                <a:latin typeface="+mn-lt"/>
                <a:ea typeface="+mn-ea"/>
                <a:cs typeface="+mn-cs"/>
              </a:rPr>
              <a:t>Price list as an image</a:t>
            </a:r>
            <a:endParaRPr lang="en-US" altLang="en-US" sz="1200" dirty="0"/>
          </a:p>
        </p:txBody>
      </p:sp>
      <p:sp>
        <p:nvSpPr>
          <p:cNvPr id="45" name="cl-bp-desc"/>
          <p:cNvSpPr txBox="1"/>
          <p:nvPr/>
        </p:nvSpPr>
        <p:spPr>
          <a:xfrm>
            <a:off x="2880360" y="4893869"/>
            <a:ext cx="4480560" cy="291694"/>
          </a:xfrm>
          <a:prstGeom prst="rect">
            <a:avLst/>
          </a:prstGeom>
          <a:noFill/>
          <a:ln/>
        </p:spPr>
        <p:txBody>
          <a:bodyPr wrap="square" lIns="0" tIns="0" rIns="0" bIns="0" rtlCol="0" anchor="ctr"/>
          <a:lstStyle/>
          <a:p>
            <a:pPr algn="l" indent="0" marL="0">
              <a:lnSpc>
                <a:spcPts val="1400"/>
              </a:lnSpc>
              <a:buNone/>
            </a:pPr>
            <a:r>
              <a:rPr lang="en-US" altLang="en-US" sz="1200" dirty="0">
                <a:solidFill>
                  <a:srgbClr val="5E6675"/>
                </a:solidFill>
                <a:latin typeface="+mn-lt"/>
                <a:ea typeface="+mn-ea"/>
                <a:cs typeface="+mn-cs"/>
              </a:rPr>
              <a:t>AI can’t read it; prices go in the first-screen HTML</a:t>
            </a:r>
            <a:endParaRPr lang="en-US" altLang="en-US" sz="1200" dirty="0"/>
          </a:p>
        </p:txBody>
      </p:sp>
      <p:sp>
        <p:nvSpPr>
          <p:cNvPr id="46" name="cl-bp-rule"/>
          <p:cNvSpPr txBox="1"/>
          <p:nvPr/>
        </p:nvSpPr>
        <p:spPr>
          <a:xfrm>
            <a:off x="7452360" y="4893869"/>
            <a:ext cx="1828800" cy="291694"/>
          </a:xfrm>
          <a:prstGeom prst="rect">
            <a:avLst/>
          </a:prstGeom>
          <a:noFill/>
          <a:ln/>
        </p:spPr>
        <p:txBody>
          <a:bodyPr wrap="square" lIns="0" tIns="0" rIns="0" bIns="0" rtlCol="0" anchor="ctr"/>
          <a:lstStyle/>
          <a:p>
            <a:pPr algn="l" indent="0" marL="0">
              <a:lnSpc>
                <a:spcPts val="1400"/>
              </a:lnSpc>
              <a:buNone/>
            </a:pPr>
            <a:r>
              <a:rPr lang="en-US" altLang="en-US" sz="1200" b="1" dirty="0">
                <a:solidFill>
                  <a:srgbClr val="0E1116"/>
                </a:solidFill>
                <a:latin typeface="+mn-lt"/>
                <a:ea typeface="+mn-ea"/>
                <a:cs typeface="+mn-cs"/>
              </a:rPr>
              <a:t>Don't</a:t>
            </a:r>
            <a:endParaRPr lang="en-US" altLang="en-US" sz="1200" dirty="0"/>
          </a:p>
        </p:txBody>
      </p:sp>
      <p:sp>
        <p:nvSpPr>
          <p:cNvPr id="47" name="cl-bp-legend"/>
          <p:cNvSpPr txBox="1"/>
          <p:nvPr/>
        </p:nvSpPr>
        <p:spPr>
          <a:xfrm>
            <a:off x="9372600" y="4219042"/>
            <a:ext cx="2133295" cy="966521"/>
          </a:xfrm>
          <a:prstGeom prst="rect">
            <a:avLst/>
          </a:prstGeom>
          <a:noFill/>
          <a:ln/>
        </p:spPr>
        <p:txBody>
          <a:bodyPr wrap="square" lIns="0" tIns="0" rIns="0" bIns="0" rtlCol="0" anchor="ctr"/>
          <a:lstStyle/>
          <a:p>
            <a:pPr algn="l" indent="0" marL="0">
              <a:lnSpc>
                <a:spcPts val="1600"/>
              </a:lnSpc>
              <a:buNone/>
            </a:pPr>
            <a:r>
              <a:rPr lang="en-US" altLang="en-US" sz="1200" dirty="0">
                <a:solidFill>
                  <a:srgbClr val="5E6675"/>
                </a:solidFill>
                <a:latin typeface="+mn-lt"/>
                <a:ea typeface="+mn-ea"/>
                <a:cs typeface="+mn-cs"/>
              </a:rPr>
              <a:t>Regulated = strict sectors write this part differently: no “from” prices or ranges</a:t>
            </a:r>
            <a:endParaRPr lang="en-US" alt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09 · SEO EXTRAS</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The SEO extras you know are </a:t>
            </a:r>
            <a:pPr algn="l" indent="0" marL="0">
              <a:lnSpc>
                <a:spcPts val="3800"/>
              </a:lnSpc>
              <a:buNone/>
            </a:pPr>
            <a:r>
              <a:rPr lang="en-US" altLang="en-US" sz="3200" b="1" dirty="0">
                <a:solidFill>
                  <a:srgbClr val="2563EB"/>
                </a:solidFill>
              </a:rPr>
              <a:t>rare on cited pages</a:t>
            </a:r>
            <a:endParaRPr lang="en-US" altLang="en-US" sz="3200" dirty="0"/>
          </a:p>
        </p:txBody>
      </p:sp>
      <p:sp>
        <p:nvSpPr>
          <p:cNvPr id="4" name="cl-ph-subtitle"/>
          <p:cNvSpPr/>
          <p:nvPr>
            <p:ph idx="105" type="body" hasCustomPrompt="1"/>
          </p:nvPr>
        </p:nvSpPr>
        <p:spPr>
          <a:xfrm>
            <a:off x="685800" y="1591056"/>
            <a:ext cx="10820095" cy="329184"/>
          </a:xfrm>
          <a:prstGeom prst="rect">
            <a:avLst/>
          </a:prstGeom>
          <a:noFill/>
          <a:ln/>
        </p:spPr>
        <p:txBody>
          <a:bodyPr wrap="square" lIns="0" tIns="0" rIns="0" bIns="0" rtlCol="0" anchor="ctr"/>
          <a:lstStyle/>
          <a:p>
            <a:pPr algn="l" indent="0" marL="0">
              <a:lnSpc>
                <a:spcPts val="2200"/>
              </a:lnSpc>
              <a:buNone/>
            </a:pPr>
            <a:r>
              <a:rPr lang="en-US" altLang="en-US" sz="1600" dirty="0">
                <a:solidFill>
                  <a:srgbClr val="4A5160"/>
                </a:solidFill>
              </a:rPr>
              <a:t>Things often treated as must-dos turn up on few cited pages</a:t>
            </a:r>
            <a:endParaRPr lang="en-US" altLang="en-US" sz="1600" dirty="0"/>
          </a:p>
        </p:txBody>
      </p:sp>
      <p:sp>
        <p:nvSpPr>
          <p:cNvPr id="5"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Counts on cited pages, not experiments: they aren’t what gets a page cited, but that doesn’t prove they’re useless. Source: BuzzStream; Canlah round one</a:t>
            </a:r>
            <a:endParaRPr lang="en-US" altLang="en-US" sz="1050" dirty="0"/>
          </a:p>
        </p:txBody>
      </p:sp>
      <p:sp>
        <p:nvSpPr>
          <p:cNvPr id="6" name="cl-sowhat-rule"/>
          <p:cNvSpPr/>
          <p:nvPr/>
        </p:nvSpPr>
        <p:spPr>
          <a:xfrm>
            <a:off x="685800" y="5394960"/>
            <a:ext cx="10820095" cy="0"/>
          </a:xfrm>
          <a:prstGeom prst="line">
            <a:avLst/>
          </a:prstGeom>
          <a:noFill/>
          <a:ln w="9525">
            <a:solidFill>
              <a:srgbClr val="D9DBE1"/>
            </a:solidFill>
            <a:prstDash val="solid"/>
          </a:ln>
        </p:spPr>
      </p:sp>
      <p:sp>
        <p:nvSpPr>
          <p:cNvPr id="7"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Cited pages ran </a:t>
            </a:r>
            <a:pPr algn="l" indent="0" marL="0">
              <a:lnSpc>
                <a:spcPts val="2300"/>
              </a:lnSpc>
              <a:buNone/>
            </a:pPr>
            <a:r>
              <a:rPr lang="en-US" altLang="en-US" sz="1600" dirty="0">
                <a:solidFill>
                  <a:srgbClr val="2563EB"/>
                </a:solidFill>
                <a:latin typeface="+mn-lt"/>
                <a:ea typeface="+mn-ea"/>
                <a:cs typeface="+mn-cs"/>
              </a:rPr>
              <a:t>as short as 40 words</a:t>
            </a:r>
            <a:pPr algn="l" indent="0" marL="0">
              <a:lnSpc>
                <a:spcPts val="2300"/>
              </a:lnSpc>
              <a:buNone/>
            </a:pPr>
            <a:r>
              <a:rPr lang="en-US" altLang="en-US" sz="1600" dirty="0">
                <a:solidFill>
                  <a:srgbClr val="4A5160"/>
                </a:solidFill>
                <a:latin typeface="+mn-lt"/>
                <a:ea typeface="+mn-ea"/>
                <a:cs typeface="+mn-cs"/>
              </a:rPr>
              <a:t>; the median was about 1,300–1,500.</a:t>
            </a:r>
            <a:endParaRPr lang="en-US" altLang="en-US" sz="1600" dirty="0"/>
          </a:p>
        </p:txBody>
      </p:sp>
      <p:sp>
        <p:nvSpPr>
          <p:cNvPr id="8"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09</a:t>
            </a:r>
            <a:endParaRPr lang="en-US" altLang="en-US" sz="2400" dirty="0"/>
          </a:p>
        </p:txBody>
      </p:sp>
      <p:graphicFrame>
        <p:nvGraphicFramePr>
          <p:cNvPr id="9" name="cl-table-simple"/>
          <p:cNvGraphicFramePr>
            <a:graphicFrameLocks noGrp="1"/>
          </p:cNvGraphicFramePr>
          <p:nvPr>
            <p:extLst>
              <p:ext uri="{D42A27DB-BD31-4B8C-83A1-F6EECF244321}">
                <p14:modId xmlns:p14="http://schemas.microsoft.com/office/powerpoint/2010/main" val="1579011935"/>
              </p:ext>
            </p:extLst>
          </p:nvPr>
        </p:nvGraphicFramePr>
        <p:xfrm>
          <a:off x="685800" y="2194560"/>
          <a:ext cx="7726680" cy="914400"/>
        </p:xfrm>
        <a:graphic>
          <a:graphicData uri="http://schemas.openxmlformats.org/drawingml/2006/table">
            <a:tbl>
              <a:tblPr firstRow="1"/>
              <a:tblGrid>
                <a:gridCol w="2697480"/>
                <a:gridCol w="5029200"/>
              </a:tblGrid>
              <a:tr h="475488">
                <a:tc>
                  <a:txBody>
                    <a:bodyPr/>
                    <a:lstStyle/>
                    <a:p>
                      <a:pPr algn="l" indent="0" marL="0">
                        <a:buNone/>
                      </a:pPr>
                      <a:r>
                        <a:rPr lang="en-US" altLang="en-US" sz="1400" b="1" dirty="0">
                          <a:solidFill>
                            <a:srgbClr val="0E1116"/>
                          </a:solidFill>
                          <a:latin typeface="+mn-lt"/>
                          <a:ea typeface="+mn-ea"/>
                          <a:cs typeface="+mn-cs"/>
                        </a:rPr>
                        <a:t>Common SEO extra</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c>
                  <a:txBody>
                    <a:bodyPr/>
                    <a:lstStyle/>
                    <a:p>
                      <a:pPr algn="l" indent="0" marL="0">
                        <a:buNone/>
                      </a:pPr>
                      <a:r>
                        <a:rPr lang="en-US" altLang="en-US" sz="1400" b="1" dirty="0">
                          <a:solidFill>
                            <a:srgbClr val="0E1116"/>
                          </a:solidFill>
                          <a:latin typeface="+mn-lt"/>
                          <a:ea typeface="+mn-ea"/>
                          <a:cs typeface="+mn-cs"/>
                        </a:rPr>
                        <a:t>Cited pages that had it</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15875" cap="flat" cmpd="sng" algn="ctr">
                      <a:solidFill>
                        <a:srgbClr val="0E1116"/>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1,800–3,000 words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Law 2/18, tuition 2/8, e-commerce 3/11</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Authoritative outbound links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Dental 1/16, law 2/18</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Named individual author</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Law 2/18; medical pages the exception, 6/12</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3+ question-style H2s</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Law 3/18, SaaS 4/13</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r h="512064">
                <a:tc>
                  <a:txBody>
                    <a:bodyPr/>
                    <a:lstStyle/>
                    <a:p>
                      <a:pPr algn="l" indent="0" marL="0">
                        <a:buNone/>
                      </a:pPr>
                      <a:r>
                        <a:rPr lang="en-US" altLang="en-US" sz="1400" b="1" dirty="0">
                          <a:solidFill>
                            <a:srgbClr val="0E1116"/>
                          </a:solidFill>
                          <a:latin typeface="+mn-lt"/>
                          <a:ea typeface="+mn-ea"/>
                          <a:cs typeface="+mn-cs"/>
                        </a:rPr>
                        <a:t>FAQ</a:t>
                      </a:r>
                      <a:endParaRPr lang="en-US" altLang="en-US" sz="1400" dirty="0">
                        <a:latin typeface="+mn-lt"/>
                        <a:ea typeface="+mn-ea"/>
                        <a:cs typeface="+mn-cs"/>
                      </a:endParaRPr>
                    </a:p>
                  </a:txBody>
                  <a:tcPr marL="0" marR="109728"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c>
                  <a:txBody>
                    <a:bodyPr/>
                    <a:lstStyle/>
                    <a:p>
                      <a:pPr algn="l" indent="0" marL="0">
                        <a:buNone/>
                      </a:pPr>
                      <a:r>
                        <a:rPr lang="en-US" altLang="en-US" sz="1400" dirty="0">
                          <a:solidFill>
                            <a:srgbClr val="4A5160"/>
                          </a:solidFill>
                          <a:latin typeface="+mn-lt"/>
                          <a:ea typeface="+mn-ea"/>
                          <a:cs typeface="+mn-cs"/>
                        </a:rPr>
                        <a:t>Dental 11/16 had one; about 6 copied lines came from FAQs</a:t>
                      </a:r>
                      <a:endParaRPr lang="en-US" altLang="en-US" sz="1400" dirty="0">
                        <a:latin typeface="+mn-lt"/>
                        <a:ea typeface="+mn-ea"/>
                        <a:cs typeface="+mn-cs"/>
                      </a:endParaRPr>
                    </a:p>
                  </a:txBody>
                  <a:tcPr marL="109728" marR="0" marT="36576" marB="36576" anchor="ctr">
                    <a:lnL w="0" cap="flat" cmpd="sng" algn="ctr">
                      <a:noFill/>
                    </a:lnL>
                    <a:lnR w="0" cap="flat" cmpd="sng" algn="ctr">
                      <a:noFill/>
                    </a:lnR>
                    <a:lnT w="0" cap="flat" cmpd="sng" algn="ctr">
                      <a:noFill/>
                    </a:lnT>
                    <a:lnB w="9525" cap="flat" cmpd="sng" algn="ctr">
                      <a:solidFill>
                        <a:srgbClr val="D9DBE1"/>
                      </a:solidFill>
                      <a:prstDash val="solid"/>
                      <a:round/>
                      <a:headEnd type="none" w="med" len="med"/>
                      <a:tailEnd type="none" w="med" len="med"/>
                    </a:lnB>
                  </a:tcPr>
                </a:tc>
              </a:tr>
            </a:tbl>
          </a:graphicData>
        </a:graphic>
      </p:graphicFrame>
      <p:sp>
        <p:nvSpPr>
          <p:cNvPr id="10" name="cl-panel-head"/>
          <p:cNvSpPr txBox="1"/>
          <p:nvPr/>
        </p:nvSpPr>
        <p:spPr>
          <a:xfrm>
            <a:off x="8641080" y="2267712"/>
            <a:ext cx="2864815" cy="265176"/>
          </a:xfrm>
          <a:prstGeom prst="rect">
            <a:avLst/>
          </a:prstGeom>
          <a:noFill/>
          <a:ln/>
        </p:spPr>
        <p:txBody>
          <a:bodyPr wrap="square" lIns="0" tIns="0" rIns="0" bIns="0" rtlCol="0" anchor="t"/>
          <a:lstStyle/>
          <a:p>
            <a:pPr algn="l" indent="0" marL="0">
              <a:lnSpc>
                <a:spcPts val="1800"/>
              </a:lnSpc>
              <a:buNone/>
            </a:pPr>
            <a:r>
              <a:rPr lang="en-US" altLang="en-US" sz="1400" b="1" dirty="0">
                <a:solidFill>
                  <a:srgbClr val="0E1116"/>
                </a:solidFill>
                <a:latin typeface="+mn-lt"/>
                <a:ea typeface="+mn-ea"/>
                <a:cs typeface="+mn-cs"/>
              </a:rPr>
              <a:t>llms.txt, blocking GPTBot</a:t>
            </a:r>
            <a:endParaRPr lang="en-US" altLang="en-US" sz="1400" dirty="0"/>
          </a:p>
        </p:txBody>
      </p:sp>
      <p:sp>
        <p:nvSpPr>
          <p:cNvPr id="11" name="cl-panel-text"/>
          <p:cNvSpPr txBox="1"/>
          <p:nvPr/>
        </p:nvSpPr>
        <p:spPr>
          <a:xfrm>
            <a:off x="8641080" y="2532888"/>
            <a:ext cx="2864815" cy="1061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Google says llms.txt isn’t needed; GPTBot is for training. 88.2% of sites blocking GPTBot still get cited.</a:t>
            </a:r>
            <a:endParaRPr lang="en-US" altLang="en-US" sz="1400" dirty="0"/>
          </a:p>
        </p:txBody>
      </p:sp>
      <p:sp>
        <p:nvSpPr>
          <p:cNvPr id="12" name="cl-panel-text"/>
          <p:cNvSpPr txBox="1"/>
          <p:nvPr/>
        </p:nvSpPr>
        <p:spPr>
          <a:xfrm>
            <a:off x="8641080" y="3795776"/>
            <a:ext cx="2864815" cy="553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On medical pages, do name the doctor.</a:t>
            </a:r>
            <a:endParaRPr lang="en-US"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10 · WHO’S BEST</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“Who’s best?” </a:t>
            </a:r>
            <a:pPr algn="l" indent="0" marL="0">
              <a:lnSpc>
                <a:spcPts val="3800"/>
              </a:lnSpc>
              <a:buNone/>
            </a:pPr>
            <a:r>
              <a:rPr lang="en-US" altLang="en-US" sz="3200" b="1" dirty="0">
                <a:solidFill>
                  <a:srgbClr val="2563EB"/>
                </a:solidFill>
              </a:rPr>
              <a:t>isn’t won by writing a page</a:t>
            </a:r>
            <a:endParaRPr lang="en-US" altLang="en-US" sz="3200" dirty="0"/>
          </a:p>
        </p:txBody>
      </p:sp>
      <p:sp>
        <p:nvSpPr>
          <p:cNvPr id="4" name="cl-ph-subtitle"/>
          <p:cNvSpPr/>
          <p:nvPr>
            <p:ph idx="105" type="body" hasCustomPrompt="1"/>
          </p:nvPr>
        </p:nvSpPr>
        <p:spPr>
          <a:xfrm>
            <a:off x="685800" y="1591056"/>
            <a:ext cx="10820095" cy="329184"/>
          </a:xfrm>
          <a:prstGeom prst="rect">
            <a:avLst/>
          </a:prstGeom>
          <a:noFill/>
          <a:ln/>
        </p:spPr>
        <p:txBody>
          <a:bodyPr wrap="square" lIns="0" tIns="0" rIns="0" bIns="0" rtlCol="0" anchor="ctr"/>
          <a:lstStyle/>
          <a:p>
            <a:pPr algn="l" indent="0" marL="0">
              <a:lnSpc>
                <a:spcPts val="2200"/>
              </a:lnSpc>
              <a:buNone/>
            </a:pPr>
            <a:r>
              <a:rPr lang="en-US" altLang="en-US" sz="1600" dirty="0">
                <a:solidFill>
                  <a:srgbClr val="4A5160"/>
                </a:solidFill>
              </a:rPr>
              <a:t>Asked “who’s best”, neither engine cites a business’s own “best” article</a:t>
            </a:r>
            <a:endParaRPr lang="en-US" altLang="en-US" sz="1600" dirty="0"/>
          </a:p>
        </p:txBody>
      </p:sp>
      <p:sp>
        <p:nvSpPr>
          <p:cNvPr id="5"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Law and CRM rest on one question each. Source: Muck Rack; Canlah round one, model APIs, 23 Sep 2026</a:t>
            </a:r>
            <a:endParaRPr lang="en-US" altLang="en-US" sz="1050" dirty="0"/>
          </a:p>
        </p:txBody>
      </p:sp>
      <p:sp>
        <p:nvSpPr>
          <p:cNvPr id="6" name="cl-sowhat-rule"/>
          <p:cNvSpPr/>
          <p:nvPr/>
        </p:nvSpPr>
        <p:spPr>
          <a:xfrm>
            <a:off x="685800" y="5394960"/>
            <a:ext cx="10820095" cy="0"/>
          </a:xfrm>
          <a:prstGeom prst="line">
            <a:avLst/>
          </a:prstGeom>
          <a:noFill/>
          <a:ln w="9525">
            <a:solidFill>
              <a:srgbClr val="D9DBE1"/>
            </a:solidFill>
            <a:prstDash val="solid"/>
          </a:ln>
        </p:spPr>
      </p:sp>
      <p:sp>
        <p:nvSpPr>
          <p:cNvPr id="7"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Pool the sources across your 30 answers; </a:t>
            </a:r>
            <a:pPr algn="l" indent="0" marL="0">
              <a:lnSpc>
                <a:spcPts val="2300"/>
              </a:lnSpc>
              <a:buNone/>
            </a:pPr>
            <a:r>
              <a:rPr lang="en-US" altLang="en-US" sz="1600" dirty="0">
                <a:solidFill>
                  <a:srgbClr val="2563EB"/>
                </a:solidFill>
                <a:latin typeface="+mn-lt"/>
                <a:ea typeface="+mn-ea"/>
                <a:cs typeface="+mn-cs"/>
              </a:rPr>
              <a:t>the 20 most frequent</a:t>
            </a:r>
            <a:pPr algn="l" indent="0" marL="0">
              <a:lnSpc>
                <a:spcPts val="2300"/>
              </a:lnSpc>
              <a:buNone/>
            </a:pPr>
            <a:r>
              <a:rPr lang="en-US" altLang="en-US" sz="1600" dirty="0">
                <a:solidFill>
                  <a:srgbClr val="4A5160"/>
                </a:solidFill>
                <a:latin typeface="+mn-lt"/>
                <a:ea typeface="+mn-ea"/>
                <a:cs typeface="+mn-cs"/>
              </a:rPr>
              <a:t> are your targets.</a:t>
            </a:r>
            <a:endParaRPr lang="en-US" altLang="en-US" sz="1600" dirty="0"/>
          </a:p>
        </p:txBody>
      </p:sp>
      <p:sp>
        <p:nvSpPr>
          <p:cNvPr id="8"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10</a:t>
            </a:r>
            <a:endParaRPr lang="en-US" altLang="en-US" sz="2400" dirty="0"/>
          </a:p>
        </p:txBody>
      </p:sp>
      <p:sp>
        <p:nvSpPr>
          <p:cNvPr id="9" name="cl-sm-compare-head"/>
          <p:cNvSpPr txBox="1"/>
          <p:nvPr/>
        </p:nvSpPr>
        <p:spPr>
          <a:xfrm>
            <a:off x="685800" y="2377440"/>
            <a:ext cx="3431743" cy="357622"/>
          </a:xfrm>
          <a:prstGeom prst="rect">
            <a:avLst/>
          </a:prstGeom>
          <a:noFill/>
          <a:ln/>
        </p:spPr>
        <p:txBody>
          <a:bodyPr wrap="square" lIns="0" tIns="0" rIns="0" bIns="0" rtlCol="0" anchor="t"/>
          <a:lstStyle/>
          <a:p>
            <a:pPr algn="l" indent="0" marL="0">
              <a:lnSpc>
                <a:spcPts val="2600"/>
              </a:lnSpc>
              <a:buNone/>
            </a:pPr>
            <a:r>
              <a:rPr lang="en-US" altLang="en-US" sz="2000" b="1" dirty="0">
                <a:solidFill>
                  <a:srgbClr val="0E1116"/>
                </a:solidFill>
                <a:latin typeface="+mn-lt"/>
                <a:ea typeface="+mn-ea"/>
                <a:cs typeface="+mn-cs"/>
              </a:rPr>
              <a:t>What ChatGPT cites</a:t>
            </a:r>
            <a:endParaRPr lang="en-US" altLang="en-US" sz="2000" dirty="0"/>
          </a:p>
        </p:txBody>
      </p:sp>
      <p:sp>
        <p:nvSpPr>
          <p:cNvPr id="10" name="cl-sm-compare-head"/>
          <p:cNvSpPr txBox="1"/>
          <p:nvPr/>
        </p:nvSpPr>
        <p:spPr>
          <a:xfrm>
            <a:off x="4391863" y="2377440"/>
            <a:ext cx="3431743" cy="357622"/>
          </a:xfrm>
          <a:prstGeom prst="rect">
            <a:avLst/>
          </a:prstGeom>
          <a:noFill/>
          <a:ln/>
        </p:spPr>
        <p:txBody>
          <a:bodyPr wrap="square" lIns="0" tIns="0" rIns="0" bIns="0" rtlCol="0" anchor="t"/>
          <a:lstStyle/>
          <a:p>
            <a:pPr algn="l" indent="0" marL="0">
              <a:lnSpc>
                <a:spcPts val="2600"/>
              </a:lnSpc>
              <a:buNone/>
            </a:pPr>
            <a:r>
              <a:rPr lang="en-US" altLang="en-US" sz="2000" b="1" dirty="0">
                <a:solidFill>
                  <a:srgbClr val="0E1116"/>
                </a:solidFill>
                <a:latin typeface="+mn-lt"/>
                <a:ea typeface="+mn-ea"/>
                <a:cs typeface="+mn-cs"/>
              </a:rPr>
              <a:t>What AI Mode cites</a:t>
            </a:r>
            <a:endParaRPr lang="en-US" altLang="en-US" sz="2000" dirty="0"/>
          </a:p>
        </p:txBody>
      </p:sp>
      <p:sp>
        <p:nvSpPr>
          <p:cNvPr id="11" name="cl-sm-compare-rule"/>
          <p:cNvSpPr/>
          <p:nvPr/>
        </p:nvSpPr>
        <p:spPr>
          <a:xfrm>
            <a:off x="685800" y="2862072"/>
            <a:ext cx="3431743" cy="0"/>
          </a:xfrm>
          <a:prstGeom prst="line">
            <a:avLst/>
          </a:prstGeom>
          <a:noFill/>
          <a:ln w="9525">
            <a:solidFill>
              <a:srgbClr val="D9DBE1"/>
            </a:solidFill>
            <a:prstDash val="solid"/>
          </a:ln>
        </p:spPr>
      </p:sp>
      <p:sp>
        <p:nvSpPr>
          <p:cNvPr id="12" name="cl-sm-compare-rule"/>
          <p:cNvSpPr/>
          <p:nvPr/>
        </p:nvSpPr>
        <p:spPr>
          <a:xfrm>
            <a:off x="4391863" y="2862072"/>
            <a:ext cx="3431743" cy="0"/>
          </a:xfrm>
          <a:prstGeom prst="line">
            <a:avLst/>
          </a:prstGeom>
          <a:noFill/>
          <a:ln w="9525">
            <a:solidFill>
              <a:srgbClr val="D9DBE1"/>
            </a:solidFill>
            <a:prstDash val="solid"/>
          </a:ln>
        </p:spPr>
      </p:sp>
      <p:sp>
        <p:nvSpPr>
          <p:cNvPr id="13" name="cl-sm-compare-cell"/>
          <p:cNvSpPr txBox="1"/>
          <p:nvPr/>
        </p:nvSpPr>
        <p:spPr>
          <a:xfrm>
            <a:off x="685800" y="2980944"/>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Tuition (5 questions): ~35 of 44 URLs centres’ own sites; lists 0</a:t>
            </a:r>
            <a:endParaRPr lang="en-US" altLang="en-US" sz="1400" dirty="0"/>
          </a:p>
        </p:txBody>
      </p:sp>
      <p:sp>
        <p:nvSpPr>
          <p:cNvPr id="14" name="cl-sm-compare-cell"/>
          <p:cNvSpPr txBox="1"/>
          <p:nvPr/>
        </p:nvSpPr>
        <p:spPr>
          <a:xfrm>
            <a:off x="4391863" y="2980944"/>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Tuition: mostly ranking lists</a:t>
            </a:r>
            <a:endParaRPr lang="en-US" altLang="en-US" sz="1400" dirty="0"/>
          </a:p>
        </p:txBody>
      </p:sp>
      <p:sp>
        <p:nvSpPr>
          <p:cNvPr id="15" name="cl-sm-compare-rule"/>
          <p:cNvSpPr/>
          <p:nvPr/>
        </p:nvSpPr>
        <p:spPr>
          <a:xfrm>
            <a:off x="685800" y="3651504"/>
            <a:ext cx="3431743" cy="0"/>
          </a:xfrm>
          <a:prstGeom prst="line">
            <a:avLst/>
          </a:prstGeom>
          <a:noFill/>
          <a:ln w="9525">
            <a:solidFill>
              <a:srgbClr val="D9DBE1"/>
            </a:solidFill>
            <a:prstDash val="solid"/>
          </a:ln>
        </p:spPr>
      </p:sp>
      <p:sp>
        <p:nvSpPr>
          <p:cNvPr id="16" name="cl-sm-compare-rule"/>
          <p:cNvSpPr/>
          <p:nvPr/>
        </p:nvSpPr>
        <p:spPr>
          <a:xfrm>
            <a:off x="4391863" y="3651504"/>
            <a:ext cx="3431743" cy="0"/>
          </a:xfrm>
          <a:prstGeom prst="line">
            <a:avLst/>
          </a:prstGeom>
          <a:noFill/>
          <a:ln w="9525">
            <a:solidFill>
              <a:srgbClr val="D9DBE1"/>
            </a:solidFill>
            <a:prstDash val="solid"/>
          </a:ln>
        </p:spPr>
      </p:sp>
      <p:sp>
        <p:nvSpPr>
          <p:cNvPr id="17" name="cl-sm-compare-cell"/>
          <p:cNvSpPr txBox="1"/>
          <p:nvPr/>
        </p:nvSpPr>
        <p:spPr>
          <a:xfrm>
            <a:off x="685800" y="3770376"/>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Family law (1): Doyle’s, Legal500, Chambers</a:t>
            </a:r>
            <a:endParaRPr lang="en-US" altLang="en-US" sz="1400" dirty="0"/>
          </a:p>
        </p:txBody>
      </p:sp>
      <p:sp>
        <p:nvSpPr>
          <p:cNvPr id="18" name="cl-sm-compare-cell"/>
          <p:cNvSpPr txBox="1"/>
          <p:nvPr/>
        </p:nvSpPr>
        <p:spPr>
          <a:xfrm>
            <a:off x="4391863" y="3770376"/>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Family law: firm sites, directories, map cards</a:t>
            </a:r>
            <a:endParaRPr lang="en-US" altLang="en-US" sz="1400" dirty="0"/>
          </a:p>
        </p:txBody>
      </p:sp>
      <p:sp>
        <p:nvSpPr>
          <p:cNvPr id="19" name="cl-sm-compare-rule"/>
          <p:cNvSpPr/>
          <p:nvPr/>
        </p:nvSpPr>
        <p:spPr>
          <a:xfrm>
            <a:off x="685800" y="4440936"/>
            <a:ext cx="3431743" cy="0"/>
          </a:xfrm>
          <a:prstGeom prst="line">
            <a:avLst/>
          </a:prstGeom>
          <a:noFill/>
          <a:ln w="9525">
            <a:solidFill>
              <a:srgbClr val="D9DBE1"/>
            </a:solidFill>
            <a:prstDash val="solid"/>
          </a:ln>
        </p:spPr>
      </p:sp>
      <p:sp>
        <p:nvSpPr>
          <p:cNvPr id="20" name="cl-sm-compare-rule"/>
          <p:cNvSpPr/>
          <p:nvPr/>
        </p:nvSpPr>
        <p:spPr>
          <a:xfrm>
            <a:off x="4391863" y="4440936"/>
            <a:ext cx="3431743" cy="0"/>
          </a:xfrm>
          <a:prstGeom prst="line">
            <a:avLst/>
          </a:prstGeom>
          <a:noFill/>
          <a:ln w="9525">
            <a:solidFill>
              <a:srgbClr val="D9DBE1"/>
            </a:solidFill>
            <a:prstDash val="solid"/>
          </a:ln>
        </p:spPr>
      </p:sp>
      <p:sp>
        <p:nvSpPr>
          <p:cNvPr id="21" name="cl-sm-compare-cell"/>
          <p:cNvSpPr txBox="1"/>
          <p:nvPr/>
        </p:nvSpPr>
        <p:spPr>
          <a:xfrm>
            <a:off x="685800" y="4559808"/>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best CRM (1): official pricing pages, 4/4</a:t>
            </a:r>
            <a:endParaRPr lang="en-US" altLang="en-US" sz="1400" dirty="0"/>
          </a:p>
        </p:txBody>
      </p:sp>
      <p:sp>
        <p:nvSpPr>
          <p:cNvPr id="22" name="cl-sm-compare-cell"/>
          <p:cNvSpPr txBox="1"/>
          <p:nvPr/>
        </p:nvSpPr>
        <p:spPr>
          <a:xfrm>
            <a:off x="4391863" y="4559808"/>
            <a:ext cx="3431743" cy="569976"/>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best CRM: Reddit, YouTube, trade media</a:t>
            </a:r>
            <a:endParaRPr lang="en-US" altLang="en-US" sz="1400" dirty="0"/>
          </a:p>
        </p:txBody>
      </p:sp>
      <p:sp>
        <p:nvSpPr>
          <p:cNvPr id="23" name="cl-sm-compare-rule"/>
          <p:cNvSpPr/>
          <p:nvPr/>
        </p:nvSpPr>
        <p:spPr>
          <a:xfrm>
            <a:off x="685800" y="5230368"/>
            <a:ext cx="3431743" cy="0"/>
          </a:xfrm>
          <a:prstGeom prst="line">
            <a:avLst/>
          </a:prstGeom>
          <a:noFill/>
          <a:ln w="9525">
            <a:solidFill>
              <a:srgbClr val="D9DBE1"/>
            </a:solidFill>
            <a:prstDash val="solid"/>
          </a:ln>
        </p:spPr>
      </p:sp>
      <p:sp>
        <p:nvSpPr>
          <p:cNvPr id="24" name="cl-sm-compare-rule"/>
          <p:cNvSpPr/>
          <p:nvPr/>
        </p:nvSpPr>
        <p:spPr>
          <a:xfrm>
            <a:off x="4391863" y="5230368"/>
            <a:ext cx="3431743" cy="0"/>
          </a:xfrm>
          <a:prstGeom prst="line">
            <a:avLst/>
          </a:prstGeom>
          <a:noFill/>
          <a:ln w="9525">
            <a:solidFill>
              <a:srgbClr val="D9DBE1"/>
            </a:solidFill>
            <a:prstDash val="solid"/>
          </a:ln>
        </p:spPr>
      </p:sp>
      <p:sp>
        <p:nvSpPr>
          <p:cNvPr id="25" name="cl-panel-text"/>
          <p:cNvSpPr txBox="1"/>
          <p:nvPr/>
        </p:nvSpPr>
        <p:spPr>
          <a:xfrm>
            <a:off x="8052206" y="2377440"/>
            <a:ext cx="3454603" cy="807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Correct what’s wrong; if you’re missing, start with free official directories and association profiles.</a:t>
            </a:r>
            <a:endParaRPr lang="en-US" altLang="en-US" sz="1400" dirty="0"/>
          </a:p>
        </p:txBody>
      </p:sp>
      <p:sp>
        <p:nvSpPr>
          <p:cNvPr id="26" name="cl-data-stat"/>
          <p:cNvSpPr txBox="1"/>
          <p:nvPr/>
        </p:nvSpPr>
        <p:spPr>
          <a:xfrm>
            <a:off x="8052206" y="3386328"/>
            <a:ext cx="3454603" cy="566928"/>
          </a:xfrm>
          <a:prstGeom prst="rect">
            <a:avLst/>
          </a:prstGeom>
          <a:noFill/>
          <a:ln/>
        </p:spPr>
        <p:txBody>
          <a:bodyPr wrap="square" lIns="0" tIns="0" rIns="0" bIns="0" rtlCol="0" anchor="t"/>
          <a:lstStyle/>
          <a:p>
            <a:pPr algn="l" indent="0" marL="0">
              <a:lnSpc>
                <a:spcPts val="4400"/>
              </a:lnSpc>
              <a:buNone/>
            </a:pPr>
            <a:r>
              <a:rPr lang="en-US" altLang="en-US" sz="4000" b="1" dirty="0">
                <a:solidFill>
                  <a:srgbClr val="0E1116"/>
                </a:solidFill>
                <a:latin typeface="+mn-lt"/>
                <a:ea typeface="+mn-ea"/>
                <a:cs typeface="+mn-cs"/>
              </a:rPr>
              <a:t>84%</a:t>
            </a:r>
            <a:endParaRPr lang="en-US" altLang="en-US" sz="4000" dirty="0"/>
          </a:p>
        </p:txBody>
      </p:sp>
      <p:sp>
        <p:nvSpPr>
          <p:cNvPr id="27" name="cl-panel-text"/>
          <p:cNvSpPr txBox="1"/>
          <p:nvPr/>
        </p:nvSpPr>
        <p:spPr>
          <a:xfrm>
            <a:off x="8052206" y="3989832"/>
            <a:ext cx="3454603" cy="553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of AI citations come from others writing about you, 0.3% from paid placements.</a:t>
            </a:r>
            <a:endParaRPr lang="en-US" alt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11 · MEASURE MONTHLY</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0E1116"/>
                </a:solidFill>
              </a:rPr>
              <a:t>Same questions monthly, </a:t>
            </a:r>
            <a:pPr algn="l" indent="0" marL="0">
              <a:lnSpc>
                <a:spcPts val="3800"/>
              </a:lnSpc>
              <a:buNone/>
            </a:pPr>
            <a:r>
              <a:rPr lang="en-US" altLang="en-US" sz="3200" b="1" dirty="0">
                <a:solidFill>
                  <a:srgbClr val="2563EB"/>
                </a:solidFill>
              </a:rPr>
              <a:t>three numbers</a:t>
            </a:r>
            <a:endParaRPr lang="en-US" altLang="en-US" sz="3200" dirty="0"/>
          </a:p>
        </p:txBody>
      </p:sp>
      <p:sp>
        <p:nvSpPr>
          <p:cNvPr id="4" name="cl-ph-subtitle"/>
          <p:cNvSpPr/>
          <p:nvPr>
            <p:ph idx="105" type="body" hasCustomPrompt="1"/>
          </p:nvPr>
        </p:nvSpPr>
        <p:spPr>
          <a:xfrm>
            <a:off x="685800" y="1591056"/>
            <a:ext cx="10820095" cy="329184"/>
          </a:xfrm>
          <a:prstGeom prst="rect">
            <a:avLst/>
          </a:prstGeom>
          <a:noFill/>
          <a:ln/>
        </p:spPr>
        <p:txBody>
          <a:bodyPr wrap="square" lIns="0" tIns="0" rIns="0" bIns="0" rtlCol="0" anchor="ctr"/>
          <a:lstStyle/>
          <a:p>
            <a:pPr algn="l" indent="0" marL="0">
              <a:lnSpc>
                <a:spcPts val="2200"/>
              </a:lnSpc>
              <a:buNone/>
            </a:pPr>
            <a:r>
              <a:rPr lang="en-US" altLang="en-US" sz="1600" dirty="0">
                <a:solidFill>
                  <a:srgbClr val="4A5160"/>
                </a:solidFill>
              </a:rPr>
              <a:t>Read the three numbers separately; each has its own win, never combine them into one score</a:t>
            </a:r>
            <a:endParaRPr lang="en-US" altLang="en-US" sz="1600" dirty="0"/>
          </a:p>
        </p:txBody>
      </p:sp>
      <p:sp>
        <p:nvSpPr>
          <p:cNvPr id="5"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Source: Canlah compilation</a:t>
            </a:r>
            <a:endParaRPr lang="en-US" altLang="en-US" sz="1050" dirty="0"/>
          </a:p>
        </p:txBody>
      </p:sp>
      <p:sp>
        <p:nvSpPr>
          <p:cNvPr id="6" name="cl-sowhat-rule"/>
          <p:cNvSpPr/>
          <p:nvPr/>
        </p:nvSpPr>
        <p:spPr>
          <a:xfrm>
            <a:off x="685800" y="5394960"/>
            <a:ext cx="10820095" cy="0"/>
          </a:xfrm>
          <a:prstGeom prst="line">
            <a:avLst/>
          </a:prstGeom>
          <a:noFill/>
          <a:ln w="9525">
            <a:solidFill>
              <a:srgbClr val="D9DBE1"/>
            </a:solidFill>
            <a:prstDash val="solid"/>
          </a:ln>
        </p:spPr>
      </p:sp>
      <p:sp>
        <p:nvSpPr>
          <p:cNvPr id="7"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Nothing moving? Recheck access and identity. Watch just one? </a:t>
            </a:r>
            <a:pPr algn="l" indent="0" marL="0">
              <a:lnSpc>
                <a:spcPts val="2300"/>
              </a:lnSpc>
              <a:buNone/>
            </a:pPr>
            <a:r>
              <a:rPr lang="en-US" altLang="en-US" sz="1600" dirty="0">
                <a:solidFill>
                  <a:srgbClr val="2563EB"/>
                </a:solidFill>
                <a:latin typeface="+mn-lt"/>
                <a:ea typeface="+mn-ea"/>
                <a:cs typeface="+mn-cs"/>
              </a:rPr>
              <a:t>Make it errors</a:t>
            </a:r>
            <a:pPr algn="l" indent="0" marL="0">
              <a:lnSpc>
                <a:spcPts val="2300"/>
              </a:lnSpc>
              <a:buNone/>
            </a:pPr>
            <a:r>
              <a:rPr lang="en-US" altLang="en-US" sz="1600" dirty="0">
                <a:solidFill>
                  <a:srgbClr val="4A5160"/>
                </a:solidFill>
                <a:latin typeface="+mn-lt"/>
                <a:ea typeface="+mn-ea"/>
                <a:cs typeface="+mn-cs"/>
              </a:rPr>
              <a:t>.</a:t>
            </a:r>
            <a:endParaRPr lang="en-US" altLang="en-US" sz="1600" dirty="0"/>
          </a:p>
        </p:txBody>
      </p:sp>
      <p:sp>
        <p:nvSpPr>
          <p:cNvPr id="8"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11</a:t>
            </a:r>
            <a:endParaRPr lang="en-US" altLang="en-US" sz="2400" dirty="0"/>
          </a:p>
        </p:txBody>
      </p:sp>
      <p:sp>
        <p:nvSpPr>
          <p:cNvPr id="9" name="cl-sm-compare-panel"/>
          <p:cNvSpPr/>
          <p:nvPr/>
        </p:nvSpPr>
        <p:spPr>
          <a:xfrm>
            <a:off x="4391863" y="2194560"/>
            <a:ext cx="3431743" cy="3036418"/>
          </a:xfrm>
          <a:prstGeom prst="rect">
            <a:avLst/>
          </a:prstGeom>
          <a:solidFill>
            <a:srgbClr val="DBEAFE"/>
          </a:solidFill>
          <a:ln/>
        </p:spPr>
      </p:sp>
      <p:sp>
        <p:nvSpPr>
          <p:cNvPr id="10" name="cl-sm-compare-head"/>
          <p:cNvSpPr txBox="1"/>
          <p:nvPr/>
        </p:nvSpPr>
        <p:spPr>
          <a:xfrm>
            <a:off x="685800" y="2377440"/>
            <a:ext cx="3431743" cy="357622"/>
          </a:xfrm>
          <a:prstGeom prst="rect">
            <a:avLst/>
          </a:prstGeom>
          <a:noFill/>
          <a:ln/>
        </p:spPr>
        <p:txBody>
          <a:bodyPr wrap="square" lIns="0" tIns="0" rIns="0" bIns="0" rtlCol="0" anchor="t"/>
          <a:lstStyle/>
          <a:p>
            <a:pPr algn="l" indent="0" marL="0">
              <a:lnSpc>
                <a:spcPts val="2600"/>
              </a:lnSpc>
              <a:buNone/>
            </a:pPr>
            <a:r>
              <a:rPr lang="en-US" altLang="en-US" sz="2000" b="1" dirty="0">
                <a:solidFill>
                  <a:srgbClr val="5E6675"/>
                </a:solidFill>
                <a:latin typeface="+mn-lt"/>
                <a:ea typeface="+mn-ea"/>
                <a:cs typeface="+mn-cs"/>
              </a:rPr>
              <a:t>Monthly number</a:t>
            </a:r>
            <a:endParaRPr lang="en-US" altLang="en-US" sz="2000" dirty="0"/>
          </a:p>
        </p:txBody>
      </p:sp>
      <p:sp>
        <p:nvSpPr>
          <p:cNvPr id="11" name="cl-sm-compare-head"/>
          <p:cNvSpPr txBox="1"/>
          <p:nvPr/>
        </p:nvSpPr>
        <p:spPr>
          <a:xfrm>
            <a:off x="4611319" y="2377440"/>
            <a:ext cx="2992831" cy="357622"/>
          </a:xfrm>
          <a:prstGeom prst="rect">
            <a:avLst/>
          </a:prstGeom>
          <a:noFill/>
          <a:ln/>
        </p:spPr>
        <p:txBody>
          <a:bodyPr wrap="square" lIns="0" tIns="0" rIns="0" bIns="0" rtlCol="0" anchor="t"/>
          <a:lstStyle/>
          <a:p>
            <a:pPr algn="l" indent="0" marL="0">
              <a:lnSpc>
                <a:spcPts val="2600"/>
              </a:lnSpc>
              <a:buNone/>
            </a:pPr>
            <a:r>
              <a:rPr lang="en-US" altLang="en-US" sz="2000" b="1" dirty="0">
                <a:solidFill>
                  <a:srgbClr val="1D4ED8"/>
                </a:solidFill>
                <a:latin typeface="+mn-lt"/>
                <a:ea typeface="+mn-ea"/>
                <a:cs typeface="+mn-cs"/>
              </a:rPr>
              <a:t>What counts as a win</a:t>
            </a:r>
            <a:endParaRPr lang="en-US" altLang="en-US" sz="2000" dirty="0"/>
          </a:p>
        </p:txBody>
      </p:sp>
      <p:sp>
        <p:nvSpPr>
          <p:cNvPr id="12" name="cl-sm-compare-rule"/>
          <p:cNvSpPr/>
          <p:nvPr/>
        </p:nvSpPr>
        <p:spPr>
          <a:xfrm>
            <a:off x="685800" y="2862072"/>
            <a:ext cx="3431743" cy="0"/>
          </a:xfrm>
          <a:prstGeom prst="line">
            <a:avLst/>
          </a:prstGeom>
          <a:noFill/>
          <a:ln w="9525">
            <a:solidFill>
              <a:srgbClr val="D9DBE1"/>
            </a:solidFill>
            <a:prstDash val="solid"/>
          </a:ln>
        </p:spPr>
      </p:sp>
      <p:sp>
        <p:nvSpPr>
          <p:cNvPr id="13" name="cl-sm-compare-rule"/>
          <p:cNvSpPr/>
          <p:nvPr/>
        </p:nvSpPr>
        <p:spPr>
          <a:xfrm>
            <a:off x="4611319" y="2862072"/>
            <a:ext cx="2992831" cy="0"/>
          </a:xfrm>
          <a:prstGeom prst="line">
            <a:avLst/>
          </a:prstGeom>
          <a:noFill/>
          <a:ln w="9525">
            <a:solidFill>
              <a:srgbClr val="BFDBFE"/>
            </a:solidFill>
            <a:prstDash val="solid"/>
          </a:ln>
        </p:spPr>
      </p:sp>
      <p:sp>
        <p:nvSpPr>
          <p:cNvPr id="14" name="cl-sm-compare-cell"/>
          <p:cNvSpPr txBox="1"/>
          <p:nvPr/>
        </p:nvSpPr>
        <p:spPr>
          <a:xfrm>
            <a:off x="685800" y="2980944"/>
            <a:ext cx="3431743"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5E6675"/>
                </a:solidFill>
                <a:latin typeface="+mn-lt"/>
                <a:ea typeface="+mn-ea"/>
                <a:cs typeface="+mn-cs"/>
              </a:rPr>
              <a:t>Times AI names you</a:t>
            </a:r>
            <a:endParaRPr lang="en-US" altLang="en-US" sz="1400" dirty="0"/>
          </a:p>
        </p:txBody>
      </p:sp>
      <p:sp>
        <p:nvSpPr>
          <p:cNvPr id="15" name="cl-sm-compare-cell"/>
          <p:cNvSpPr txBox="1"/>
          <p:nvPr/>
        </p:nvSpPr>
        <p:spPr>
          <a:xfrm>
            <a:off x="4611319" y="2980944"/>
            <a:ext cx="2992831"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Beyond normal swing, same direction two months running</a:t>
            </a:r>
            <a:endParaRPr lang="en-US" altLang="en-US" sz="1400" dirty="0"/>
          </a:p>
        </p:txBody>
      </p:sp>
      <p:sp>
        <p:nvSpPr>
          <p:cNvPr id="16" name="cl-sm-compare-rule"/>
          <p:cNvSpPr/>
          <p:nvPr/>
        </p:nvSpPr>
        <p:spPr>
          <a:xfrm>
            <a:off x="685800" y="3607816"/>
            <a:ext cx="3431743" cy="0"/>
          </a:xfrm>
          <a:prstGeom prst="line">
            <a:avLst/>
          </a:prstGeom>
          <a:noFill/>
          <a:ln w="9525">
            <a:solidFill>
              <a:srgbClr val="D9DBE1"/>
            </a:solidFill>
            <a:prstDash val="solid"/>
          </a:ln>
        </p:spPr>
      </p:sp>
      <p:sp>
        <p:nvSpPr>
          <p:cNvPr id="17" name="cl-sm-compare-rule"/>
          <p:cNvSpPr/>
          <p:nvPr/>
        </p:nvSpPr>
        <p:spPr>
          <a:xfrm>
            <a:off x="4611319" y="3607816"/>
            <a:ext cx="2992831" cy="0"/>
          </a:xfrm>
          <a:prstGeom prst="line">
            <a:avLst/>
          </a:prstGeom>
          <a:noFill/>
          <a:ln w="9525">
            <a:solidFill>
              <a:srgbClr val="BFDBFE"/>
            </a:solidFill>
            <a:prstDash val="solid"/>
          </a:ln>
        </p:spPr>
      </p:sp>
      <p:sp>
        <p:nvSpPr>
          <p:cNvPr id="18" name="cl-sm-compare-cell"/>
          <p:cNvSpPr txBox="1"/>
          <p:nvPr/>
        </p:nvSpPr>
        <p:spPr>
          <a:xfrm>
            <a:off x="685800" y="3726688"/>
            <a:ext cx="3431743"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5E6675"/>
                </a:solidFill>
                <a:latin typeface="+mn-lt"/>
                <a:ea typeface="+mn-ea"/>
                <a:cs typeface="+mn-cs"/>
              </a:rPr>
              <a:t>Top-20 cited pages that mention you and were cited this month</a:t>
            </a:r>
            <a:endParaRPr lang="en-US" altLang="en-US" sz="1400" dirty="0"/>
          </a:p>
        </p:txBody>
      </p:sp>
      <p:sp>
        <p:nvSpPr>
          <p:cNvPr id="19" name="cl-sm-compare-cell"/>
          <p:cNvSpPr txBox="1"/>
          <p:nvPr/>
        </p:nvSpPr>
        <p:spPr>
          <a:xfrm>
            <a:off x="4611319" y="3726688"/>
            <a:ext cx="2992831"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One more a month; at least 3 more in 90 days</a:t>
            </a:r>
            <a:endParaRPr lang="en-US" altLang="en-US" sz="1400" dirty="0"/>
          </a:p>
        </p:txBody>
      </p:sp>
      <p:sp>
        <p:nvSpPr>
          <p:cNvPr id="20" name="cl-sm-compare-rule"/>
          <p:cNvSpPr/>
          <p:nvPr/>
        </p:nvSpPr>
        <p:spPr>
          <a:xfrm>
            <a:off x="685800" y="4353560"/>
            <a:ext cx="3431743" cy="0"/>
          </a:xfrm>
          <a:prstGeom prst="line">
            <a:avLst/>
          </a:prstGeom>
          <a:noFill/>
          <a:ln w="9525">
            <a:solidFill>
              <a:srgbClr val="D9DBE1"/>
            </a:solidFill>
            <a:prstDash val="solid"/>
          </a:ln>
        </p:spPr>
      </p:sp>
      <p:sp>
        <p:nvSpPr>
          <p:cNvPr id="21" name="cl-sm-compare-rule"/>
          <p:cNvSpPr/>
          <p:nvPr/>
        </p:nvSpPr>
        <p:spPr>
          <a:xfrm>
            <a:off x="4611319" y="4353560"/>
            <a:ext cx="2992831" cy="0"/>
          </a:xfrm>
          <a:prstGeom prst="line">
            <a:avLst/>
          </a:prstGeom>
          <a:noFill/>
          <a:ln w="9525">
            <a:solidFill>
              <a:srgbClr val="BFDBFE"/>
            </a:solidFill>
            <a:prstDash val="solid"/>
          </a:ln>
        </p:spPr>
      </p:sp>
      <p:sp>
        <p:nvSpPr>
          <p:cNvPr id="22" name="cl-sm-compare-cell"/>
          <p:cNvSpPr txBox="1"/>
          <p:nvPr/>
        </p:nvSpPr>
        <p:spPr>
          <a:xfrm>
            <a:off x="685800" y="4472432"/>
            <a:ext cx="3431743"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5E6675"/>
                </a:solidFill>
                <a:latin typeface="+mn-lt"/>
                <a:ea typeface="+mn-ea"/>
                <a:cs typeface="+mn-cs"/>
              </a:rPr>
              <a:t>Facts AI gets wrong about you</a:t>
            </a:r>
            <a:endParaRPr lang="en-US" altLang="en-US" sz="1400" dirty="0"/>
          </a:p>
        </p:txBody>
      </p:sp>
      <p:sp>
        <p:nvSpPr>
          <p:cNvPr id="23" name="cl-sm-compare-cell"/>
          <p:cNvSpPr txBox="1"/>
          <p:nvPr/>
        </p:nvSpPr>
        <p:spPr>
          <a:xfrm>
            <a:off x="4611319" y="4472432"/>
            <a:ext cx="2992831" cy="526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Down to 0, with before-and-after screenshots</a:t>
            </a:r>
            <a:endParaRPr lang="en-US" altLang="en-US" sz="1400" dirty="0"/>
          </a:p>
        </p:txBody>
      </p:sp>
      <p:sp>
        <p:nvSpPr>
          <p:cNvPr id="24" name="cl-sm-compare-rule"/>
          <p:cNvSpPr/>
          <p:nvPr/>
        </p:nvSpPr>
        <p:spPr>
          <a:xfrm>
            <a:off x="685800" y="5099304"/>
            <a:ext cx="3431743" cy="0"/>
          </a:xfrm>
          <a:prstGeom prst="line">
            <a:avLst/>
          </a:prstGeom>
          <a:noFill/>
          <a:ln w="9525">
            <a:solidFill>
              <a:srgbClr val="D9DBE1"/>
            </a:solidFill>
            <a:prstDash val="solid"/>
          </a:ln>
        </p:spPr>
      </p:sp>
      <p:sp>
        <p:nvSpPr>
          <p:cNvPr id="25" name="cl-panel-text"/>
          <p:cNvSpPr txBox="1"/>
          <p:nvPr/>
        </p:nvSpPr>
        <p:spPr>
          <a:xfrm>
            <a:off x="8052206" y="2377440"/>
            <a:ext cx="3454603" cy="1315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Re-ask your questions three times in one week to see how much results swing on their own; only bigger moves are real. Switch questions or tools and you can’t compare.</a:t>
            </a:r>
            <a:endParaRPr lang="en-US" altLang="en-US" sz="1400" dirty="0"/>
          </a:p>
        </p:txBody>
      </p:sp>
      <p:sp>
        <p:nvSpPr>
          <p:cNvPr id="26" name="cl-panel-text"/>
          <p:cNvSpPr txBox="1"/>
          <p:nvPr/>
        </p:nvSpPr>
        <p:spPr>
          <a:xfrm>
            <a:off x="8052206" y="3894328"/>
            <a:ext cx="3454603" cy="807720"/>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Put a number only you have on your price page, then search next month’s answers for it.</a:t>
            </a:r>
            <a:endParaRPr lang="en-US" alt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cl-ph-tracker"/>
          <p:cNvSpPr/>
          <p:nvPr>
            <p:ph idx="103" type="body" hasCustomPrompt="1"/>
          </p:nvPr>
        </p:nvSpPr>
        <p:spPr>
          <a:xfrm>
            <a:off x="685800" y="502920"/>
            <a:ext cx="8961120" cy="237744"/>
          </a:xfrm>
          <a:prstGeom prst="rect">
            <a:avLst/>
          </a:prstGeom>
          <a:noFill/>
          <a:ln/>
        </p:spPr>
        <p:txBody>
          <a:bodyPr wrap="square" lIns="0" tIns="0" rIns="0" bIns="0" rtlCol="0" anchor="ctr"/>
          <a:lstStyle/>
          <a:p>
            <a:pPr algn="l" indent="0" marL="0">
              <a:buNone/>
            </a:pPr>
            <a:r>
              <a:rPr lang="en-US" altLang="en-US" sz="1000" b="1" spc="150" kern="0" dirty="0">
                <a:solidFill>
                  <a:srgbClr val="5E6675"/>
                </a:solidFill>
                <a:latin typeface="Consolas" pitchFamily="49" charset="0"/>
                <a:ea typeface="+mn-ea"/>
                <a:cs typeface="+mn-cs"/>
              </a:rPr>
              <a:t>12 · THE FULL PLAYBOOK</a:t>
            </a:r>
            <a:endParaRPr lang="en-US" altLang="en-US" sz="1000" dirty="0"/>
          </a:p>
        </p:txBody>
      </p:sp>
      <p:sp>
        <p:nvSpPr>
          <p:cNvPr id="3" name="cl-ph-title"/>
          <p:cNvSpPr/>
          <p:nvPr>
            <p:ph idx="104" type="title" hasCustomPrompt="1"/>
          </p:nvPr>
        </p:nvSpPr>
        <p:spPr>
          <a:xfrm>
            <a:off x="685800" y="987552"/>
            <a:ext cx="10820095" cy="548640"/>
          </a:xfrm>
          <a:prstGeom prst="rect">
            <a:avLst/>
          </a:prstGeom>
          <a:noFill/>
          <a:ln/>
        </p:spPr>
        <p:txBody>
          <a:bodyPr wrap="square" lIns="0" tIns="0" rIns="0" bIns="0" rtlCol="0" anchor="t"/>
          <a:lstStyle/>
          <a:p>
            <a:pPr algn="l" indent="0" marL="0">
              <a:lnSpc>
                <a:spcPts val="3800"/>
              </a:lnSpc>
              <a:buNone/>
            </a:pPr>
            <a:r>
              <a:rPr lang="en-US" altLang="en-US" sz="3200" b="1" dirty="0">
                <a:solidFill>
                  <a:srgbClr val="2563EB"/>
                </a:solidFill>
              </a:rPr>
              <a:t>46 cited page types</a:t>
            </a:r>
            <a:pPr algn="l" indent="0" marL="0">
              <a:lnSpc>
                <a:spcPts val="3800"/>
              </a:lnSpc>
              <a:buNone/>
            </a:pPr>
            <a:r>
              <a:rPr lang="en-US" altLang="en-US" sz="3200" b="1" dirty="0">
                <a:solidFill>
                  <a:srgbClr val="0E1116"/>
                </a:solidFill>
              </a:rPr>
              <a:t>, counted one by one</a:t>
            </a:r>
            <a:endParaRPr lang="en-US" altLang="en-US" sz="3200" dirty="0"/>
          </a:p>
        </p:txBody>
      </p:sp>
      <p:sp>
        <p:nvSpPr>
          <p:cNvPr id="4" name="cl-ph-subtitle"/>
          <p:cNvSpPr/>
          <p:nvPr>
            <p:ph idx="105" type="body" hasCustomPrompt="1"/>
          </p:nvPr>
        </p:nvSpPr>
        <p:spPr>
          <a:xfrm>
            <a:off x="685800" y="1591056"/>
            <a:ext cx="10820095" cy="329184"/>
          </a:xfrm>
          <a:prstGeom prst="rect">
            <a:avLst/>
          </a:prstGeom>
          <a:noFill/>
          <a:ln/>
        </p:spPr>
        <p:txBody>
          <a:bodyPr wrap="square" lIns="0" tIns="0" rIns="0" bIns="0" rtlCol="0" anchor="ctr"/>
          <a:lstStyle/>
          <a:p>
            <a:pPr algn="l" indent="0" marL="0">
              <a:lnSpc>
                <a:spcPts val="2200"/>
              </a:lnSpc>
              <a:buNone/>
            </a:pPr>
            <a:r>
              <a:rPr lang="en-US" altLang="en-US" sz="1600" dirty="0">
                <a:solidFill>
                  <a:srgbClr val="4A5160"/>
                </a:solidFill>
              </a:rPr>
              <a:t>Question wording decides page types: ask only about price and “who’s best” and you see just 9</a:t>
            </a:r>
            <a:endParaRPr lang="en-US" altLang="en-US" sz="1600" dirty="0"/>
          </a:p>
        </p:txBody>
      </p:sp>
      <p:sp>
        <p:nvSpPr>
          <p:cNvPr id="5" name="cl-ph-source"/>
          <p:cNvSpPr/>
          <p:nvPr>
            <p:ph idx="106" type="body" hasCustomPrompt="1"/>
          </p:nvPr>
        </p:nvSpPr>
        <p:spPr>
          <a:xfrm>
            <a:off x="685800" y="5852160"/>
            <a:ext cx="10820095" cy="274320"/>
          </a:xfrm>
          <a:prstGeom prst="rect">
            <a:avLst/>
          </a:prstGeom>
          <a:noFill/>
          <a:ln/>
        </p:spPr>
        <p:txBody>
          <a:bodyPr wrap="square" lIns="0" tIns="0" rIns="0" bIns="0" rtlCol="0" anchor="b"/>
          <a:lstStyle/>
          <a:p>
            <a:pPr algn="l" indent="0" marL="0">
              <a:lnSpc>
                <a:spcPts val="1300"/>
              </a:lnSpc>
              <a:buNone/>
            </a:pPr>
            <a:r>
              <a:rPr lang="en-US" altLang="en-US" sz="1050" dirty="0">
                <a:solidFill>
                  <a:srgbClr val="5E6675"/>
                </a:solidFill>
              </a:rPr>
              <a:t>Source: Canlah page-type census, round one plus public teardowns, 2026-09</a:t>
            </a:r>
            <a:endParaRPr lang="en-US" altLang="en-US" sz="1050" dirty="0"/>
          </a:p>
        </p:txBody>
      </p:sp>
      <p:sp>
        <p:nvSpPr>
          <p:cNvPr id="6" name="cl-sowhat-rule"/>
          <p:cNvSpPr/>
          <p:nvPr/>
        </p:nvSpPr>
        <p:spPr>
          <a:xfrm>
            <a:off x="685800" y="5394960"/>
            <a:ext cx="10820095" cy="0"/>
          </a:xfrm>
          <a:prstGeom prst="line">
            <a:avLst/>
          </a:prstGeom>
          <a:noFill/>
          <a:ln w="9525">
            <a:solidFill>
              <a:srgbClr val="D9DBE1"/>
            </a:solidFill>
            <a:prstDash val="solid"/>
          </a:ln>
        </p:spPr>
      </p:sp>
      <p:sp>
        <p:nvSpPr>
          <p:cNvPr id="7" name="cl-sowhat"/>
          <p:cNvSpPr txBox="1"/>
          <p:nvPr/>
        </p:nvSpPr>
        <p:spPr>
          <a:xfrm>
            <a:off x="685800" y="5468112"/>
            <a:ext cx="10820095" cy="310896"/>
          </a:xfrm>
          <a:prstGeom prst="rect">
            <a:avLst/>
          </a:prstGeom>
          <a:noFill/>
          <a:ln/>
        </p:spPr>
        <p:txBody>
          <a:bodyPr wrap="square" lIns="0" tIns="0" rIns="0" bIns="0" rtlCol="0" anchor="ctr"/>
          <a:lstStyle/>
          <a:p>
            <a:pPr algn="l" indent="0" marL="0">
              <a:lnSpc>
                <a:spcPts val="2300"/>
              </a:lnSpc>
              <a:buNone/>
            </a:pPr>
            <a:r>
              <a:rPr lang="en-US" altLang="en-US" sz="1600" dirty="0">
                <a:solidFill>
                  <a:srgbClr val="4A5160"/>
                </a:solidFill>
                <a:latin typeface="+mn-lt"/>
                <a:ea typeface="+mn-ea"/>
                <a:cs typeface="+mn-cs"/>
              </a:rPr>
              <a:t>Want help with round one? </a:t>
            </a:r>
            <a:pPr algn="l" indent="0" marL="0">
              <a:lnSpc>
                <a:spcPts val="2300"/>
              </a:lnSpc>
              <a:buNone/>
            </a:pPr>
            <a:r>
              <a:rPr lang="en-US" altLang="en-US" sz="1600" dirty="0">
                <a:solidFill>
                  <a:srgbClr val="2563EB"/>
                </a:solidFill>
                <a:latin typeface="+mn-lt"/>
                <a:ea typeface="+mn-ea"/>
                <a:cs typeface="+mn-cs"/>
              </a:rPr>
              <a:t>admin@canlah.ai</a:t>
            </a:r>
            <a:pPr algn="l" indent="0" marL="0">
              <a:lnSpc>
                <a:spcPts val="2300"/>
              </a:lnSpc>
              <a:buNone/>
            </a:pPr>
            <a:r>
              <a:rPr lang="en-US" altLang="en-US" sz="1600" dirty="0">
                <a:solidFill>
                  <a:srgbClr val="4A5160"/>
                </a:solidFill>
                <a:latin typeface="+mn-lt"/>
                <a:ea typeface="+mn-ea"/>
                <a:cs typeface="+mn-cs"/>
              </a:rPr>
              <a:t> · WhatsApp +65 8110 0234</a:t>
            </a:r>
            <a:endParaRPr lang="en-US" altLang="en-US" sz="1600" dirty="0"/>
          </a:p>
        </p:txBody>
      </p:sp>
      <p:sp>
        <p:nvSpPr>
          <p:cNvPr id="8" name="cl-chrome-pageno"/>
          <p:cNvSpPr txBox="1"/>
          <p:nvPr/>
        </p:nvSpPr>
        <p:spPr>
          <a:xfrm>
            <a:off x="10591495" y="6236208"/>
            <a:ext cx="914400" cy="365760"/>
          </a:xfrm>
          <a:prstGeom prst="rect">
            <a:avLst/>
          </a:prstGeom>
          <a:noFill/>
          <a:ln/>
        </p:spPr>
        <p:txBody>
          <a:bodyPr wrap="square" lIns="0" tIns="0" rIns="0" bIns="0" rtlCol="0" anchor="b"/>
          <a:lstStyle/>
          <a:p>
            <a:pPr algn="r" indent="0" marL="0">
              <a:lnSpc>
                <a:spcPts val="2400"/>
              </a:lnSpc>
              <a:buNone/>
            </a:pPr>
            <a:r>
              <a:rPr lang="en-US" altLang="en-US" sz="2400" b="1" dirty="0">
                <a:solidFill>
                  <a:srgbClr val="0E1116"/>
                </a:solidFill>
                <a:latin typeface="+mn-lt"/>
                <a:ea typeface="+mn-ea"/>
                <a:cs typeface="+mn-cs"/>
              </a:rPr>
              <a:t>12</a:t>
            </a:r>
            <a:endParaRPr lang="en-US" altLang="en-US" sz="2400" dirty="0"/>
          </a:p>
        </p:txBody>
      </p:sp>
      <p:sp>
        <p:nvSpPr>
          <p:cNvPr id="9" name="cl-marker-numeral"/>
          <p:cNvSpPr txBox="1"/>
          <p:nvPr/>
        </p:nvSpPr>
        <p:spPr>
          <a:xfrm>
            <a:off x="685800" y="2194560"/>
            <a:ext cx="562265" cy="427756"/>
          </a:xfrm>
          <a:prstGeom prst="rect">
            <a:avLst/>
          </a:prstGeom>
          <a:noFill/>
          <a:ln/>
        </p:spPr>
        <p:txBody>
          <a:bodyPr wrap="square" lIns="0" tIns="0" rIns="0" bIns="0" rtlCol="0" anchor="t"/>
          <a:lstStyle/>
          <a:p>
            <a:pPr algn="l" indent="0" marL="0">
              <a:lnSpc>
                <a:spcPts val="3100"/>
              </a:lnSpc>
              <a:buNone/>
            </a:pPr>
            <a:r>
              <a:rPr lang="en-US" altLang="en-US" sz="2800" b="1" dirty="0">
                <a:solidFill>
                  <a:srgbClr val="AEB4C2"/>
                </a:solidFill>
                <a:latin typeface="+mn-lt"/>
                <a:ea typeface="+mn-ea"/>
                <a:cs typeface="+mn-cs"/>
              </a:rPr>
              <a:t>01</a:t>
            </a:r>
            <a:endParaRPr lang="en-US" altLang="en-US" sz="2800" dirty="0"/>
          </a:p>
        </p:txBody>
      </p:sp>
      <p:sp>
        <p:nvSpPr>
          <p:cNvPr id="10" name="cl-pf-arrow"/>
          <p:cNvSpPr/>
          <p:nvPr/>
        </p:nvSpPr>
        <p:spPr>
          <a:xfrm>
            <a:off x="1412657" y="2408438"/>
            <a:ext cx="1320119" cy="0"/>
          </a:xfrm>
          <a:prstGeom prst="line">
            <a:avLst/>
          </a:prstGeom>
          <a:noFill/>
          <a:ln w="19050">
            <a:solidFill>
              <a:srgbClr val="AEB4C2"/>
            </a:solidFill>
            <a:prstDash val="solid"/>
            <a:tailEnd type="triangle"/>
          </a:ln>
        </p:spPr>
      </p:sp>
      <p:sp>
        <p:nvSpPr>
          <p:cNvPr id="11" name="cl-pf-title"/>
          <p:cNvSpPr txBox="1"/>
          <p:nvPr/>
        </p:nvSpPr>
        <p:spPr>
          <a:xfrm>
            <a:off x="685800" y="2770632"/>
            <a:ext cx="1827520" cy="315976"/>
          </a:xfrm>
          <a:prstGeom prst="rect">
            <a:avLst/>
          </a:prstGeom>
          <a:noFill/>
          <a:ln/>
        </p:spPr>
        <p:txBody>
          <a:bodyPr wrap="square" lIns="0" tIns="0" rIns="0" bIns="0" rtlCol="0" anchor="t"/>
          <a:lstStyle/>
          <a:p>
            <a:pPr algn="l" indent="0" marL="0">
              <a:lnSpc>
                <a:spcPts val="2300"/>
              </a:lnSpc>
              <a:buNone/>
            </a:pPr>
            <a:r>
              <a:rPr lang="en-US" altLang="en-US" sz="1600" b="1" dirty="0">
                <a:solidFill>
                  <a:srgbClr val="0E1116"/>
                </a:solidFill>
                <a:latin typeface="+mn-lt"/>
                <a:ea typeface="+mn-ea"/>
                <a:cs typeface="+mn-cs"/>
              </a:rPr>
              <a:t>9 types</a:t>
            </a:r>
            <a:endParaRPr lang="en-US" altLang="en-US" sz="1600" dirty="0"/>
          </a:p>
        </p:txBody>
      </p:sp>
      <p:sp>
        <p:nvSpPr>
          <p:cNvPr id="12" name="cl-pf-desc"/>
          <p:cNvSpPr txBox="1"/>
          <p:nvPr/>
        </p:nvSpPr>
        <p:spPr>
          <a:xfrm>
            <a:off x="685800" y="3159760"/>
            <a:ext cx="1827520" cy="780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Both engines: 60 buying-decision questions</a:t>
            </a:r>
            <a:endParaRPr lang="en-US" altLang="en-US" sz="1400" dirty="0"/>
          </a:p>
        </p:txBody>
      </p:sp>
      <p:sp>
        <p:nvSpPr>
          <p:cNvPr id="13" name="cl-marker-numeral"/>
          <p:cNvSpPr txBox="1"/>
          <p:nvPr/>
        </p:nvSpPr>
        <p:spPr>
          <a:xfrm>
            <a:off x="2915656" y="2194560"/>
            <a:ext cx="562265" cy="427756"/>
          </a:xfrm>
          <a:prstGeom prst="rect">
            <a:avLst/>
          </a:prstGeom>
          <a:noFill/>
          <a:ln/>
        </p:spPr>
        <p:txBody>
          <a:bodyPr wrap="square" lIns="0" tIns="0" rIns="0" bIns="0" rtlCol="0" anchor="t"/>
          <a:lstStyle/>
          <a:p>
            <a:pPr algn="l" indent="0" marL="0">
              <a:lnSpc>
                <a:spcPts val="3100"/>
              </a:lnSpc>
              <a:buNone/>
            </a:pPr>
            <a:r>
              <a:rPr lang="en-US" altLang="en-US" sz="2800" b="1" dirty="0">
                <a:solidFill>
                  <a:srgbClr val="AEB4C2"/>
                </a:solidFill>
                <a:latin typeface="+mn-lt"/>
                <a:ea typeface="+mn-ea"/>
                <a:cs typeface="+mn-cs"/>
              </a:rPr>
              <a:t>02</a:t>
            </a:r>
            <a:endParaRPr lang="en-US" altLang="en-US" sz="2800" dirty="0"/>
          </a:p>
        </p:txBody>
      </p:sp>
      <p:sp>
        <p:nvSpPr>
          <p:cNvPr id="14" name="cl-pf-arrow"/>
          <p:cNvSpPr/>
          <p:nvPr/>
        </p:nvSpPr>
        <p:spPr>
          <a:xfrm>
            <a:off x="3642512" y="2408438"/>
            <a:ext cx="1320119" cy="0"/>
          </a:xfrm>
          <a:prstGeom prst="line">
            <a:avLst/>
          </a:prstGeom>
          <a:noFill/>
          <a:ln w="19050">
            <a:solidFill>
              <a:srgbClr val="AEB4C2"/>
            </a:solidFill>
            <a:prstDash val="solid"/>
            <a:tailEnd type="triangle"/>
          </a:ln>
        </p:spPr>
      </p:sp>
      <p:sp>
        <p:nvSpPr>
          <p:cNvPr id="15" name="cl-pf-title"/>
          <p:cNvSpPr txBox="1"/>
          <p:nvPr/>
        </p:nvSpPr>
        <p:spPr>
          <a:xfrm>
            <a:off x="2915656" y="2770632"/>
            <a:ext cx="1827520" cy="315976"/>
          </a:xfrm>
          <a:prstGeom prst="rect">
            <a:avLst/>
          </a:prstGeom>
          <a:noFill/>
          <a:ln/>
        </p:spPr>
        <p:txBody>
          <a:bodyPr wrap="square" lIns="0" tIns="0" rIns="0" bIns="0" rtlCol="0" anchor="t"/>
          <a:lstStyle/>
          <a:p>
            <a:pPr algn="l" indent="0" marL="0">
              <a:lnSpc>
                <a:spcPts val="2300"/>
              </a:lnSpc>
              <a:buNone/>
            </a:pPr>
            <a:r>
              <a:rPr lang="en-US" altLang="en-US" sz="1600" b="1" dirty="0">
                <a:solidFill>
                  <a:srgbClr val="0E1116"/>
                </a:solidFill>
                <a:latin typeface="+mn-lt"/>
                <a:ea typeface="+mn-ea"/>
                <a:cs typeface="+mn-cs"/>
              </a:rPr>
              <a:t>+33 types</a:t>
            </a:r>
            <a:endParaRPr lang="en-US" altLang="en-US" sz="1600" dirty="0"/>
          </a:p>
        </p:txBody>
      </p:sp>
      <p:sp>
        <p:nvSpPr>
          <p:cNvPr id="16" name="cl-pf-desc"/>
          <p:cNvSpPr txBox="1"/>
          <p:nvPr/>
        </p:nvSpPr>
        <p:spPr>
          <a:xfrm>
            <a:off x="2915656" y="3159760"/>
            <a:ext cx="1827520" cy="780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New wording: “What is X”, “how do I”, ChatGPT only</a:t>
            </a:r>
            <a:endParaRPr lang="en-US" altLang="en-US" sz="1400" dirty="0"/>
          </a:p>
        </p:txBody>
      </p:sp>
      <p:sp>
        <p:nvSpPr>
          <p:cNvPr id="17" name="cl-marker-numeral"/>
          <p:cNvSpPr txBox="1"/>
          <p:nvPr/>
        </p:nvSpPr>
        <p:spPr>
          <a:xfrm>
            <a:off x="5145512" y="2194560"/>
            <a:ext cx="562265" cy="427756"/>
          </a:xfrm>
          <a:prstGeom prst="rect">
            <a:avLst/>
          </a:prstGeom>
          <a:noFill/>
          <a:ln/>
        </p:spPr>
        <p:txBody>
          <a:bodyPr wrap="square" lIns="0" tIns="0" rIns="0" bIns="0" rtlCol="0" anchor="t"/>
          <a:lstStyle/>
          <a:p>
            <a:pPr algn="l" indent="0" marL="0">
              <a:lnSpc>
                <a:spcPts val="3100"/>
              </a:lnSpc>
              <a:buNone/>
            </a:pPr>
            <a:r>
              <a:rPr lang="en-US" altLang="en-US" sz="2800" b="1" dirty="0">
                <a:solidFill>
                  <a:srgbClr val="AEB4C2"/>
                </a:solidFill>
                <a:latin typeface="+mn-lt"/>
                <a:ea typeface="+mn-ea"/>
                <a:cs typeface="+mn-cs"/>
              </a:rPr>
              <a:t>03</a:t>
            </a:r>
            <a:endParaRPr lang="en-US" altLang="en-US" sz="2800" dirty="0"/>
          </a:p>
        </p:txBody>
      </p:sp>
      <p:sp>
        <p:nvSpPr>
          <p:cNvPr id="18" name="cl-pf-arrow"/>
          <p:cNvSpPr/>
          <p:nvPr/>
        </p:nvSpPr>
        <p:spPr>
          <a:xfrm>
            <a:off x="5872368" y="2408438"/>
            <a:ext cx="1320119" cy="0"/>
          </a:xfrm>
          <a:prstGeom prst="line">
            <a:avLst/>
          </a:prstGeom>
          <a:noFill/>
          <a:ln w="19050">
            <a:solidFill>
              <a:srgbClr val="AEB4C2"/>
            </a:solidFill>
            <a:prstDash val="solid"/>
            <a:tailEnd type="triangle"/>
          </a:ln>
        </p:spPr>
      </p:sp>
      <p:sp>
        <p:nvSpPr>
          <p:cNvPr id="19" name="cl-pf-title"/>
          <p:cNvSpPr txBox="1"/>
          <p:nvPr/>
        </p:nvSpPr>
        <p:spPr>
          <a:xfrm>
            <a:off x="5145512" y="2770632"/>
            <a:ext cx="1827520" cy="315976"/>
          </a:xfrm>
          <a:prstGeom prst="rect">
            <a:avLst/>
          </a:prstGeom>
          <a:noFill/>
          <a:ln/>
        </p:spPr>
        <p:txBody>
          <a:bodyPr wrap="square" lIns="0" tIns="0" rIns="0" bIns="0" rtlCol="0" anchor="t"/>
          <a:lstStyle/>
          <a:p>
            <a:pPr algn="l" indent="0" marL="0">
              <a:lnSpc>
                <a:spcPts val="2300"/>
              </a:lnSpc>
              <a:buNone/>
            </a:pPr>
            <a:r>
              <a:rPr lang="en-US" altLang="en-US" sz="1600" b="1" dirty="0">
                <a:solidFill>
                  <a:srgbClr val="0E1116"/>
                </a:solidFill>
                <a:latin typeface="+mn-lt"/>
                <a:ea typeface="+mn-ea"/>
                <a:cs typeface="+mn-cs"/>
              </a:rPr>
              <a:t>+5 types</a:t>
            </a:r>
            <a:endParaRPr lang="en-US" altLang="en-US" sz="1600" dirty="0"/>
          </a:p>
        </p:txBody>
      </p:sp>
      <p:sp>
        <p:nvSpPr>
          <p:cNvPr id="20" name="cl-pf-desc"/>
          <p:cNvSpPr txBox="1"/>
          <p:nvPr/>
        </p:nvSpPr>
        <p:spPr>
          <a:xfrm>
            <a:off x="5145512" y="3159760"/>
            <a:ext cx="1827520" cy="780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Outside teardowns: page types from public teardowns</a:t>
            </a:r>
            <a:endParaRPr lang="en-US" altLang="en-US" sz="1400" dirty="0"/>
          </a:p>
        </p:txBody>
      </p:sp>
      <p:sp>
        <p:nvSpPr>
          <p:cNvPr id="21" name="cl-marker-numeral"/>
          <p:cNvSpPr txBox="1"/>
          <p:nvPr/>
        </p:nvSpPr>
        <p:spPr>
          <a:xfrm>
            <a:off x="7375368" y="2194560"/>
            <a:ext cx="562265" cy="427756"/>
          </a:xfrm>
          <a:prstGeom prst="rect">
            <a:avLst/>
          </a:prstGeom>
          <a:noFill/>
          <a:ln/>
        </p:spPr>
        <p:txBody>
          <a:bodyPr wrap="square" lIns="0" tIns="0" rIns="0" bIns="0" rtlCol="0" anchor="t"/>
          <a:lstStyle/>
          <a:p>
            <a:pPr algn="l" indent="0" marL="0">
              <a:lnSpc>
                <a:spcPts val="3100"/>
              </a:lnSpc>
              <a:buNone/>
            </a:pPr>
            <a:r>
              <a:rPr lang="en-US" altLang="en-US" sz="2800" b="1" dirty="0">
                <a:solidFill>
                  <a:srgbClr val="AEB4C2"/>
                </a:solidFill>
                <a:latin typeface="+mn-lt"/>
                <a:ea typeface="+mn-ea"/>
                <a:cs typeface="+mn-cs"/>
              </a:rPr>
              <a:t>04</a:t>
            </a:r>
            <a:endParaRPr lang="en-US" altLang="en-US" sz="2800" dirty="0"/>
          </a:p>
        </p:txBody>
      </p:sp>
      <p:sp>
        <p:nvSpPr>
          <p:cNvPr id="22" name="cl-pf-arrow"/>
          <p:cNvSpPr/>
          <p:nvPr/>
        </p:nvSpPr>
        <p:spPr>
          <a:xfrm>
            <a:off x="8102224" y="2408438"/>
            <a:ext cx="1320119" cy="0"/>
          </a:xfrm>
          <a:prstGeom prst="line">
            <a:avLst/>
          </a:prstGeom>
          <a:noFill/>
          <a:ln w="19050">
            <a:solidFill>
              <a:srgbClr val="2563EB"/>
            </a:solidFill>
            <a:prstDash val="solid"/>
            <a:tailEnd type="triangle"/>
          </a:ln>
        </p:spPr>
      </p:sp>
      <p:sp>
        <p:nvSpPr>
          <p:cNvPr id="23" name="cl-pf-title"/>
          <p:cNvSpPr txBox="1"/>
          <p:nvPr/>
        </p:nvSpPr>
        <p:spPr>
          <a:xfrm>
            <a:off x="7375368" y="2770632"/>
            <a:ext cx="1827520" cy="315976"/>
          </a:xfrm>
          <a:prstGeom prst="rect">
            <a:avLst/>
          </a:prstGeom>
          <a:noFill/>
          <a:ln/>
        </p:spPr>
        <p:txBody>
          <a:bodyPr wrap="square" lIns="0" tIns="0" rIns="0" bIns="0" rtlCol="0" anchor="t"/>
          <a:lstStyle/>
          <a:p>
            <a:pPr algn="l" indent="0" marL="0">
              <a:lnSpc>
                <a:spcPts val="2300"/>
              </a:lnSpc>
              <a:buNone/>
            </a:pPr>
            <a:r>
              <a:rPr lang="en-US" altLang="en-US" sz="1600" b="1" dirty="0">
                <a:solidFill>
                  <a:srgbClr val="0E1116"/>
                </a:solidFill>
                <a:latin typeface="+mn-lt"/>
                <a:ea typeface="+mn-ea"/>
                <a:cs typeface="+mn-cs"/>
              </a:rPr>
              <a:t>−1 type</a:t>
            </a:r>
            <a:endParaRPr lang="en-US" altLang="en-US" sz="1600" dirty="0"/>
          </a:p>
        </p:txBody>
      </p:sp>
      <p:sp>
        <p:nvSpPr>
          <p:cNvPr id="24" name="cl-pf-desc"/>
          <p:cNvSpPr txBox="1"/>
          <p:nvPr/>
        </p:nvSpPr>
        <p:spPr>
          <a:xfrm>
            <a:off x="7375368" y="3159760"/>
            <a:ext cx="1827520" cy="780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Merged: data-report pages folded into statistics sources</a:t>
            </a:r>
            <a:endParaRPr lang="en-US" altLang="en-US" sz="1400" dirty="0"/>
          </a:p>
        </p:txBody>
      </p:sp>
      <p:sp>
        <p:nvSpPr>
          <p:cNvPr id="25" name="cl-marker-numeral"/>
          <p:cNvSpPr txBox="1"/>
          <p:nvPr/>
        </p:nvSpPr>
        <p:spPr>
          <a:xfrm>
            <a:off x="9605223" y="2194560"/>
            <a:ext cx="562265" cy="427756"/>
          </a:xfrm>
          <a:prstGeom prst="rect">
            <a:avLst/>
          </a:prstGeom>
          <a:noFill/>
          <a:ln/>
        </p:spPr>
        <p:txBody>
          <a:bodyPr wrap="square" lIns="0" tIns="0" rIns="0" bIns="0" rtlCol="0" anchor="t"/>
          <a:lstStyle/>
          <a:p>
            <a:pPr algn="l" indent="0" marL="0">
              <a:lnSpc>
                <a:spcPts val="3100"/>
              </a:lnSpc>
              <a:buNone/>
            </a:pPr>
            <a:r>
              <a:rPr lang="en-US" altLang="en-US" sz="2800" b="1" dirty="0">
                <a:solidFill>
                  <a:srgbClr val="2563EB"/>
                </a:solidFill>
                <a:latin typeface="+mn-lt"/>
                <a:ea typeface="+mn-ea"/>
                <a:cs typeface="+mn-cs"/>
              </a:rPr>
              <a:t>05</a:t>
            </a:r>
            <a:endParaRPr lang="en-US" altLang="en-US" sz="2800" dirty="0"/>
          </a:p>
        </p:txBody>
      </p:sp>
      <p:sp>
        <p:nvSpPr>
          <p:cNvPr id="26" name="cl-pf-title"/>
          <p:cNvSpPr txBox="1"/>
          <p:nvPr/>
        </p:nvSpPr>
        <p:spPr>
          <a:xfrm>
            <a:off x="9605223" y="2770632"/>
            <a:ext cx="1827520" cy="315976"/>
          </a:xfrm>
          <a:prstGeom prst="rect">
            <a:avLst/>
          </a:prstGeom>
          <a:noFill/>
          <a:ln/>
        </p:spPr>
        <p:txBody>
          <a:bodyPr wrap="square" lIns="0" tIns="0" rIns="0" bIns="0" rtlCol="0" anchor="t"/>
          <a:lstStyle/>
          <a:p>
            <a:pPr algn="l" indent="0" marL="0">
              <a:lnSpc>
                <a:spcPts val="2300"/>
              </a:lnSpc>
              <a:buNone/>
            </a:pPr>
            <a:r>
              <a:rPr lang="en-US" altLang="en-US" sz="1600" b="1" dirty="0">
                <a:solidFill>
                  <a:srgbClr val="2563EB"/>
                </a:solidFill>
                <a:latin typeface="+mn-lt"/>
                <a:ea typeface="+mn-ea"/>
                <a:cs typeface="+mn-cs"/>
              </a:rPr>
              <a:t>46 types</a:t>
            </a:r>
            <a:endParaRPr lang="en-US" altLang="en-US" sz="1600" dirty="0"/>
          </a:p>
        </p:txBody>
      </p:sp>
      <p:sp>
        <p:nvSpPr>
          <p:cNvPr id="27" name="cl-pf-desc"/>
          <p:cNvSpPr txBox="1"/>
          <p:nvPr/>
        </p:nvSpPr>
        <p:spPr>
          <a:xfrm>
            <a:off x="9605223" y="3159760"/>
            <a:ext cx="1827520" cy="780288"/>
          </a:xfrm>
          <a:prstGeom prst="rect">
            <a:avLst/>
          </a:prstGeom>
          <a:noFill/>
          <a:ln/>
        </p:spPr>
        <p:txBody>
          <a:bodyPr wrap="square" lIns="0" tIns="0" rIns="0" bIns="0" rtlCol="0" anchor="t"/>
          <a:lstStyle/>
          <a:p>
            <a:pPr algn="l" indent="0" marL="0">
              <a:lnSpc>
                <a:spcPts val="2000"/>
              </a:lnSpc>
              <a:buNone/>
            </a:pPr>
            <a:r>
              <a:rPr lang="en-US" altLang="en-US" sz="1400" dirty="0">
                <a:solidFill>
                  <a:srgbClr val="4A5160"/>
                </a:solidFill>
                <a:latin typeface="+mn-lt"/>
                <a:ea typeface="+mn-ea"/>
                <a:cs typeface="+mn-cs"/>
              </a:rPr>
              <a:t>Total: one blueprint each, in the full playbook</a:t>
            </a:r>
            <a:endParaRPr lang="en-US" altLang="en-US" sz="1400" dirty="0"/>
          </a:p>
        </p:txBody>
      </p:sp>
      <p:sp>
        <p:nvSpPr>
          <p:cNvPr id="28" name="cl-qr-rule"/>
          <p:cNvSpPr/>
          <p:nvPr/>
        </p:nvSpPr>
        <p:spPr>
          <a:xfrm>
            <a:off x="685800" y="4068166"/>
            <a:ext cx="10820095" cy="0"/>
          </a:xfrm>
          <a:prstGeom prst="line">
            <a:avLst/>
          </a:prstGeom>
          <a:noFill/>
          <a:ln w="9525">
            <a:solidFill>
              <a:srgbClr val="D9DBE1"/>
            </a:solidFill>
            <a:prstDash val="solid"/>
          </a:ln>
        </p:spPr>
      </p:sp>
      <p:pic>
        <p:nvPicPr>
          <p:cNvPr id="29" name="cl-evidence-qr" descr="QR code: canlah.ai/playbook">    </p:cNvPr>
          <p:cNvPicPr>
            <a:picLocks noChangeAspect="1"/>
          </p:cNvPicPr>
          <p:nvPr/>
        </p:nvPicPr>
        <p:blipFill>
          <a:blip r:embed="rId1"/>
          <a:stretch>
            <a:fillRect/>
          </a:stretch>
        </p:blipFill>
        <p:spPr>
          <a:xfrm>
            <a:off x="685800" y="4196182"/>
            <a:ext cx="1143000" cy="1143000"/>
          </a:xfrm>
          <a:prstGeom prst="rect">
            <a:avLst/>
          </a:prstGeom>
        </p:spPr>
      </p:pic>
      <p:sp>
        <p:nvSpPr>
          <p:cNvPr id="30" name="cl-qr-text"/>
          <p:cNvSpPr txBox="1"/>
          <p:nvPr/>
        </p:nvSpPr>
        <p:spPr>
          <a:xfrm>
            <a:off x="2103120" y="4196182"/>
            <a:ext cx="5674766" cy="1143000"/>
          </a:xfrm>
          <a:prstGeom prst="rect">
            <a:avLst/>
          </a:prstGeom>
          <a:noFill/>
          <a:ln/>
        </p:spPr>
        <p:txBody>
          <a:bodyPr wrap="square" lIns="0" tIns="0" rIns="0" bIns="0" rtlCol="0" anchor="t"/>
          <a:lstStyle/>
          <a:p>
            <a:pPr algn="l" indent="0" marL="0">
              <a:lnSpc>
                <a:spcPts val="2000"/>
              </a:lnSpc>
              <a:buNone/>
            </a:pPr>
            <a:r>
              <a:rPr lang="en-US" altLang="en-US" sz="1400" b="1" dirty="0">
                <a:solidFill>
                  <a:srgbClr val="0E1116"/>
                </a:solidFill>
                <a:latin typeface="+mn-lt"/>
                <a:ea typeface="+mn-ea"/>
                <a:cs typeface="+mn-cs"/>
              </a:rPr>
              <a:t>The full playbook (in Chinese) · canlah.ai/playbook</a:t>
            </a:r>
            <a:endParaRPr lang="en-US" altLang="en-US" sz="1400" dirty="0"/>
          </a:p>
          <a:p>
            <a:pPr algn="l" indent="0" marL="0">
              <a:lnSpc>
                <a:spcPts val="2000"/>
              </a:lnSpc>
              <a:buNone/>
            </a:pPr>
            <a:r>
              <a:rPr lang="en-US" altLang="en-US" sz="1400" dirty="0">
                <a:solidFill>
                  <a:srgbClr val="4A5160"/>
                </a:solidFill>
                <a:latin typeface="+mn-lt"/>
                <a:ea typeface="+mn-ea"/>
                <a:cs typeface="+mn-cs"/>
              </a:rPr>
              <a:t>9 chapters, 4 appendices, a blueprint for each of 46 page types, sources and sample sizes for key numbers, plus a dental and aesthetics edition.</a:t>
            </a:r>
            <a:endParaRPr lang="en-US" altLang="en-US" sz="1400" dirty="0"/>
          </a:p>
        </p:txBody>
      </p:sp>
      <p:sp>
        <p:nvSpPr>
          <p:cNvPr id="31" name="cl-gh-text"/>
          <p:cNvSpPr txBox="1"/>
          <p:nvPr/>
        </p:nvSpPr>
        <p:spPr>
          <a:xfrm>
            <a:off x="8052206" y="4196182"/>
            <a:ext cx="3453689" cy="1143000"/>
          </a:xfrm>
          <a:prstGeom prst="rect">
            <a:avLst/>
          </a:prstGeom>
          <a:noFill/>
          <a:ln/>
        </p:spPr>
        <p:txBody>
          <a:bodyPr wrap="square" lIns="0" tIns="0" rIns="0" bIns="0" rtlCol="0" anchor="t"/>
          <a:lstStyle/>
          <a:p>
            <a:pPr algn="l" indent="0" marL="0">
              <a:lnSpc>
                <a:spcPts val="2000"/>
              </a:lnSpc>
              <a:buNone/>
            </a:pPr>
            <a:r>
              <a:rPr lang="en-US" altLang="en-US" sz="1400" b="1" dirty="0">
                <a:solidFill>
                  <a:srgbClr val="0E1116"/>
                </a:solidFill>
                <a:latin typeface="+mn-lt"/>
                <a:ea typeface="+mn-ea"/>
                <a:cs typeface="+mn-cs"/>
              </a:rPr>
              <a:t>Open source, in English</a:t>
            </a:r>
            <a:endParaRPr lang="en-US" altLang="en-US" sz="1400" dirty="0"/>
          </a:p>
          <a:p>
            <a:pPr algn="l" indent="0" marL="0">
              <a:lnSpc>
                <a:spcPts val="2000"/>
              </a:lnSpc>
              <a:buNone/>
            </a:pPr>
            <a:r>
              <a:rPr lang="en-US" altLang="en-US" sz="1400" dirty="0">
                <a:solidFill>
                  <a:srgbClr val="4A5160"/>
                </a:solidFill>
                <a:latin typeface="+mn-lt"/>
                <a:ea typeface="+mn-ea"/>
                <a:cs typeface="+mn-cs"/>
              </a:rPr>
              <a:t>Ready for your AI assistant to check your site: </a:t>
            </a:r>
            <a:pPr algn="l" indent="0" marL="0">
              <a:lnSpc>
                <a:spcPts val="2000"/>
              </a:lnSpc>
              <a:buNone/>
            </a:pPr>
            <a:r>
              <a:rPr lang="en-US" altLang="en-US" sz="1400" b="1" dirty="0">
                <a:solidFill>
                  <a:srgbClr val="0E1116"/>
                </a:solidFill>
                <a:latin typeface="+mn-lt"/>
                <a:ea typeface="+mn-ea"/>
                <a:cs typeface="+mn-cs"/>
              </a:rPr>
              <a:t>github.com/Canlah-AI/geo-playbook</a:t>
            </a:r>
            <a:endParaRPr lang="en-US" altLang="en-US" sz="1400" dirty="0"/>
          </a:p>
        </p:txBody>
      </p:sp>
    </p:spTree>
  </p:cSld>
  <p:clrMapOvr>
    <a:masterClrMapping/>
  </p:clrMapOvr>
</p:sld>
</file>

<file path=ppt/theme/theme1.xml><?xml version="1.0" encoding="utf-8"?>
<a:theme xmlns:a="http://schemas.openxmlformats.org/drawingml/2006/main" name="Canlah 2026">
  <a:themeElements>
    <a:clrScheme name="Canlah 2026 Blue">
      <a:dk1>
        <a:srgbClr val="0E1116"/>
      </a:dk1>
      <a:lt1>
        <a:srgbClr val="FFFFFF"/>
      </a:lt1>
      <a:dk2>
        <a:srgbClr val="0B1220"/>
      </a:dk2>
      <a:lt2>
        <a:srgbClr val="F7F8FA"/>
      </a:lt2>
      <a:accent1>
        <a:srgbClr val="2563EB"/>
      </a:accent1>
      <a:accent2>
        <a:srgbClr val="93C5FD"/>
      </a:accent2>
      <a:accent3>
        <a:srgbClr val="C3C7D1"/>
      </a:accent3>
      <a:accent4>
        <a:srgbClr val="1E40AF"/>
      </a:accent4>
      <a:accent5>
        <a:srgbClr val="5E6675"/>
      </a:accent5>
      <a:accent6>
        <a:srgbClr val="DBEAFE"/>
      </a:accent6>
      <a:hlink>
        <a:srgbClr val="2563EB"/>
      </a:hlink>
      <a:folHlink>
        <a:srgbClr val="5E6675"/>
      </a:folHlink>
    </a:clrScheme>
    <a:fontScheme name="Canlah">
      <a:majorFont>
        <a:latin typeface="Arial"/>
        <a:ea typeface="Microsoft YaHei"/>
        <a:cs typeface=""/>
        <a:font script="Hans" typeface="Microsoft YaHei"/>
        <a:font script="Hant" typeface="Microsoft JhengHei"/>
        <a:font script="Jpan" typeface="Yu Gothic"/>
        <a:font script="Hang" typeface="Malgun Gothic"/>
      </a:majorFont>
      <a:minorFont>
        <a:latin typeface="Arial"/>
        <a:ea typeface="Microsoft YaHei"/>
        <a:cs typeface=""/>
        <a:font script="Hans" typeface="Microsoft YaHei"/>
        <a:font script="Hant" typeface="Microsoft JhengHei"/>
        <a:font script="Jpan" typeface="Yu Gothic"/>
        <a:font script="Hang" typeface="Malgun Gothic"/>
      </a:minorFont>
    </a:fontScheme>
    <a:fmtScheme name="Office">
      <a:fillStyleLst>
        <a:solidFill>
          <a:schemeClr val="phClr"/>
        </a:solidFill>
        <a:solidFill>
          <a:schemeClr val="phClr"/>
        </a:solidFill>
        <a:solidFill>
          <a:schemeClr val="phClr"/>
        </a:soli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accent1"/>
        </a:solidFill>
        <a:ln>
          <a:noFill/>
        </a:ln>
      </a:spPr>
      <a:bodyPr rtlCol="0" anchor="ctr"/>
      <a:lstStyle/>
      <a:style>
        <a:lnRef idx="0">
          <a:schemeClr val="accent1"/>
        </a:lnRef>
        <a:fillRef idx="1">
          <a:schemeClr val="accent1"/>
        </a:fillRef>
        <a:effectRef idx="0">
          <a:schemeClr val="accent1"/>
        </a:effectRef>
        <a:fontRef idx="minor">
          <a:schemeClr val="lt1"/>
        </a:fontRef>
      </a:style>
    </a:spDef>
    <a:lnDef>
      <a:spPr>
        <a:ln w="12700">
          <a:solidFill>
            <a:srgbClr val="D9DBE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solidFill>
              <a:schemeClr val="tx1"/>
            </a:solidFill>
            <a:latin typeface="+mn-lt"/>
            <a:ea typeface="+mn-ea"/>
          </a:defRPr>
        </a:defPPr>
      </a:lstStyle>
    </a:txDef>
  </a:objectDefaults>
  <a:extraClrSchemeLst/>
  <a:custClrLst>
    <a:custClr name="Line 发丝线">
      <a:srgbClr val="D9DBE1"/>
    </a:custClr>
    <a:custClr name="Grid 网格">
      <a:srgbClr val="E8E9EE"/>
    </a:custClr>
    <a:custClr name="BG-2 斑马纹">
      <a:srgbClr val="F4F5F8"/>
    </a:custClr>
    <a:custClr name="Blue-50">
      <a:srgbClr val="EFF6FF"/>
    </a:custClr>
    <a:custClr name="Blue-700 小字强调">
      <a:srgbClr val="1D4ED8"/>
    </a:custClr>
    <a:custClr name="On-dark accent">
      <a:srgbClr val="60A5FA"/>
    </a:custClr>
    <a:custClr name="Line-strong 轴线">
      <a:srgbClr val="AEB4C2"/>
    </a:custClr>
    <a:custClr name="Body 正文">
      <a:srgbClr val="4A5160"/>
    </a:custClr>
    <a:custClr name="Navy surface">
      <a:srgbClr val="131C2E"/>
    </a:custClr>
    <a:custClr name="Cat teal">
      <a:srgbClr val="0F9D8A"/>
    </a:custClr>
    <a:custClr name="Cat amber">
      <a:srgbClr val="D97706"/>
    </a:custClr>
    <a:custClr name="Cat sky">
      <a:srgbClr val="6E9FF5"/>
    </a:custClr>
    <a:custClr name="Positive">
      <a:srgbClr val="007D54"/>
    </a:custClr>
    <a:custClr name="Negative">
      <a:srgbClr val="D14343"/>
    </a:custClr>
    <a:custClr name="Warning">
      <a:srgbClr val="EDB82C"/>
    </a:custClr>
    <a:custClr name="Warning text">
      <a:srgbClr val="945F0E"/>
    </a:custClr>
  </a:custClrLst>
  <a:extLst>
    <a:ext uri="{05A4C25C-085E-4340-85A3-A5531E510DB2}">
      <thm15:themeFamily xmlns:thm15="http://schemas.microsoft.com/office/thememl/2012/main" name="Canlah 2026"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Canlah AI Pte.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 Playbook Quick Guide</dc:title>
  <dc:subject>PptxGenJS Presentation</dc:subject>
  <dc:creator>Canlah AI</dc:creator>
  <cp:lastModifiedBy>Canlah AI</cp:lastModifiedBy>
  <cp:revision>1</cp:revision>
  <dcterms:created xsi:type="dcterms:W3CDTF">2026-09-24T15:51:15Z</dcterms:created>
  <dcterms:modified xsi:type="dcterms:W3CDTF">2026-09-24T15:51:15Z</dcterms:modified>
</cp:coreProperties>
</file>