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3"/>
          <c:y val="0.156"/>
          <c:w val="0.993"/>
          <c:h val="0.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ChatGPT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&quot;%&quot;;&quot;−&quot;#,##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2563EB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牙科·医美</c:v>
                  </c:pt>
                  <c:pt idx="1">
                    <c:v>家事法</c:v>
                  </c:pt>
                  <c:pt idx="2">
                    <c:v>电商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76</c:v>
                </c:pt>
                <c:pt idx="1">
                  <c:v>77</c:v>
                </c:pt>
                <c:pt idx="2">
                  <c:v>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Google AI 模式</c:v>
                </c:pt>
              </c:strCache>
            </c:strRef>
          </c:tx>
          <c:spPr>
            <a:solidFill>
              <a:srgbClr val="C3C7D1"/>
            </a:solidFill>
            <a:effectLst/>
          </c:spPr>
          <c:invertIfNegative val="0"/>
          <c:dLbls>
            <c:numFmt formatCode="#,##0&quot;%&quot;;&quot;−&quot;#,##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A5160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牙科·医美</c:v>
                  </c:pt>
                  <c:pt idx="1">
                    <c:v>家事法</c:v>
                  </c:pt>
                  <c:pt idx="2">
                    <c:v>电商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</c:v>
                </c:pt>
                <c:pt idx="1">
                  <c:v>69</c:v>
                </c:pt>
                <c:pt idx="2">
                  <c:v>44</c:v>
                </c:pt>
              </c:numCache>
            </c:numRef>
          </c:val>
        </c:ser>
        <c:dLbls>
          <c:numFmt formatCode="#,##0&quot;%&quot;;&quot;−&quot;#,##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4A5160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0"/>
        <c:overlap val="-8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9525" cap="flat">
            <a:solidFill>
              <a:srgbClr val="AEB4C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160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7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E6675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4"/>
        <c:crosses val="autoZero"/>
        <c:crossBetween val="between"/>
        <c:majorUnit val="19.25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3"/>
          <c:y val="0.156"/>
          <c:w val="0.993"/>
          <c:h val="0.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Google AI 模式</c:v>
                </c:pt>
              </c:strCache>
            </c:strRef>
          </c:tx>
          <c:spPr>
            <a:solidFill>
              <a:srgbClr val="C3C7D1"/>
            </a:solidFill>
            <a:effectLst/>
          </c:spPr>
          <c:invertIfNegative val="0"/>
          <c:dLbls>
            <c:numFmt formatCode="#,##0&quot;%&quot;;&quot;−&quot;#,##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A5160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被引网址在同一句问题的 Google 前十里</c:v>
                  </c:pt>
                  <c:pt idx="1">
                    <c:v>被引网址来自论坛、社媒、视频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</c:v>
                </c:pt>
                <c:pt idx="1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ChatGPT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&quot;%&quot;;&quot;−&quot;#,##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2563EB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被引网址在同一句问题的 Google 前十里</c:v>
                  </c:pt>
                  <c:pt idx="1">
                    <c:v>被引网址来自论坛、社媒、视频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</c:v>
                </c:pt>
                <c:pt idx="1">
                  <c:v>0</c:v>
                </c:pt>
              </c:numCache>
            </c:numRef>
          </c:val>
        </c:ser>
        <c:dLbls>
          <c:numFmt formatCode="#,##0&quot;%&quot;;&quot;−&quot;#,##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4A5160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0"/>
        <c:overlap val="-8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9525" cap="flat">
            <a:solidFill>
              <a:srgbClr val="AEB4C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160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1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E6675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4"/>
        <c:crosses val="autoZero"/>
        <c:crossBetween val="between"/>
        <c:majorUnit val="10.25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286"/>
          <c:y val="0"/>
          <c:w val="0.667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dLbl>
              <c:idx val="0"/>
              <c:numFmt formatCode="#,##0&quot;句&quot;;&quot;−&quot;#,##0&quot;句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 strike="noStrike" sz="1200" u="none">
                      <a:solidFill>
                        <a:srgbClr val="2563EB"/>
                      </a:solidFill>
                      <a:latin typeface="+mn-lt"/>
                      <a:ea typeface="+mn-ea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&quot;句&quot;;&quot;−&quot;#,##0&quot;句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A5160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563E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3C7D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3C7D1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带地点（如 in Singapore）· 至少 60%</c:v>
                  </c:pt>
                  <c:pt idx="1">
                    <c:v>带价格或费用 · 至少 30%</c:v>
                  </c:pt>
                  <c:pt idx="2">
                    <c:v>只有行业词 · 最多 10%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9</c:v>
                </c:pt>
                <c:pt idx="2">
                  <c:v>3</c:v>
                </c:pt>
              </c:numCache>
            </c:numRef>
          </c:val>
        </c:ser>
        <c:dLbls>
          <c:numFmt formatCode="#,##0&quot;句&quot;;&quot;−&quot;#,##0&quot;句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4A5160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3"/>
        <c:overlap val="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 cap="flat">
            <a:solidFill>
              <a:srgbClr val="AEB4C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160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8"/>
          <c:min val="0"/>
        </c:scaling>
        <c:delete val="1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E6675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4"/>
        <c:crosses val="autoZero"/>
        <c:crossBetween val="between"/>
        <c:majorUnit val="4.5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3060774106312854"/>
          <c:y val="0"/>
          <c:w val="0.6322883461505958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条数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0&quot;条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A5160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563E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3E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3C7D1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H1 到第一个 H2 之间 · 43%</c:v>
                  </c:pt>
                  <c:pt idx="1">
                    <c:v>第一或第二个 H2 的首句或第一张表 · 31%</c:v>
                  </c:pt>
                  <c:pt idx="2">
                    <c:v>中后段 · 23%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23</c:v>
                </c:pt>
                <c:pt idx="2">
                  <c:v>17</c:v>
                </c:pt>
              </c:numCache>
            </c:numRef>
          </c:val>
        </c:ser>
        <c:dLbls>
          <c:numFmt formatCode="0&quot;条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4A5160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 cap="flat">
            <a:solidFill>
              <a:srgbClr val="AEB4C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160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  <c:min val="0"/>
        </c:scaling>
        <c:delete val="1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E6675"/>
                </a:solidFill>
                <a:latin typeface="+mn-lt"/>
                <a:ea typeface="+mn-ea"/>
              </a:defRPr>
            </a:pPr>
            <a:endParaRPr lang="zh-CN" alt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zh-CN" altLang="en-US"/>
              <a:t>7/23/19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Click to edit Master text styles</a:t>
            </a:r>
          </a:p>
          <a:p>
            <a:pPr lvl="1"/>
            <a:r>
              <a:rPr lang="zh-CN" altLang="en-US"/>
              <a:t>Second level</a:t>
            </a:r>
          </a:p>
          <a:p>
            <a:pPr lvl="2"/>
            <a:r>
              <a:rPr lang="zh-CN" altLang="en-US"/>
              <a:t>Third level</a:t>
            </a:r>
          </a:p>
          <a:p>
            <a:pPr lvl="3"/>
            <a:r>
              <a:rPr lang="zh-CN" altLang="en-US"/>
              <a:t>Fourth level</a:t>
            </a:r>
          </a:p>
          <a:p>
            <a:pPr lvl="4"/>
            <a:r>
              <a:rPr lang="zh-CN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我们问了 60 句，两个 AI 引的不是同一批页。5 个行业、60 句买家问句，拿到 526 条被引网址（ChatGPT 307、Google AI 模式 219），逐页拆了 92 页。ChatGPT 的 307 条被引网址里，只有 22 条在同一句问题的 Google 前十。没人能保证排名，这 12 页只讲实测看到了什么、你能做什么。
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两个引擎都有结果的 54 句里，36 句两边没有一个共同网址。所以两条腿要分开做，一套打法管不了两边。AI 概览里的链接只有约 1% 的访问会点（Pew，2025，美国样本），要争的是被点名。以上是模型接口上 2026-09-23 的一次快照。
组件调用 / Component: clusteredBar(slide,{categories:['牙科·医美','家事法','电商'], series:[ChatGPT, AI 模式], focusSeries:0})
怎么改 / How to edit: 原生图表：右键「编辑数据」。柱下的说明是文本框。
样例数据 / Sample data: ChatGPT：政府和公立机构 76%（38/50）、.gov.sg 77%（46/60）、商品详情页 54%（共 68 条）；AI 模式：诊所等商业站 75%（39/52）、律所等商业站 69%（36/52）、Google Shopping 卡片 44%（12/27，两边网址重叠 0）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对照组是同一天同一句问题的 Google 自然结果前十（新加坡）；按注册域名比，AI 模式 53%、ChatGPT 25%。ChatGPT 第一轮论坛社媒 0 条；第二轮问「某补习中心好不好」，它引了 2 条本地家长论坛。模型接口，2026-09-23 快照，网页版可能不同。
组件调用 / Component: clusteredBar(slide,{categories:[前十, 论坛社媒视频], series:[AI 模式, ChatGPT], focusSeries:1})
怎么改 / How to edit: 原生图表：右键「编辑数据」。
样例数据 / Sample data: 前十：AI 模式 41%（89/219）、ChatGPT 7%（22/307）；论坛社媒视频：AI 模式 14%（30/219，YouTube 13、Reddit 10）、ChatGPT 0%（0/307，第一轮）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这三件只有过或不过：防火墙挡了 AI、价格在图片里、地址对不上，后面写多少页都是零。先存答案再改，改完才比得出前后。改 robots.txt 别在末尾直接追加放行段，会让原有规则失效。主流 AI 爬虫不运行 JavaScript（Vercel 与 MERJ，5 亿次以上抓取）。
组件调用 / Component: simpleTable(slide,{head,rows,focusCol:1})
数据上限 / Limits: 表头 + ≤5 行 × ≤4 列；原稿 6 行里「认对人」的 NAP 和事实页合成一行
怎么改 / How to edit: 原生表格：直接在 PowerPoint 里改字。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拿不准就按更严的做：判松了可能被罚，判严了只是少用几招。公司不用牌照、但卖保健品、器械这类受管商品的，文案照样受管。严格监管的红线：不写「起价」和区间，不放证言和前后对比图，不比同行，不主动求评价，不花钱上 Best / Top 排行榜。
组件调用 / Component: compareTwo(slide,{left,right,focus:'right',arrows:true})
数据上限 / Limits: ≤4 行，4 行时每格 1 行
怎么改 / How to edit: 文字可在 PowerPoint 里直接改；增删行改 content 重跑。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问句只从四处来：客户成交前的原话、广告词、搜索框补全和 Search Console、对手页上的问题，别让 AI 编。只问「divorce lawyer」，AI 模式在 10 个城市列出 0 家，加上「near me」全部恢复（PRWeb，海外样本）。我们 6 句中文问句的 64 条引用里，中文页不到 5 条，全在 AI 模式。
组件调用 / Component: rankBar(slide,{items, highlight:0, sort:'none', unit:'句'})
怎么改 / How to edit: 原生图表：右键「编辑数据」。
样例数据 / Sample data: 带地点 18 句（至少 60%）、带价格或费用 9 句（至少 30%）、只有行业词 3 句（最多 10%）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法律 18 页里 15 页，被抄的是某一段的第一句。反例：一页 H2 首句写「is a complicated matter」，没被抄；同页 FAQ 里直接给结论的那条被抄了。表格连列头一起搬走，如「Best for｜Finish｜Price」。位置按篇幅目测，当趋势看；答案只存了前 600 字。
组件调用 / Component: K.chart(slide,{type:'bar',dir:'bar',colors:[ACCENT,ACCENT,CONTEXT]})
怎么改 / How to edit: 原生图表：右键「编辑数据」。
样例数据 / Sample data: H1 到第一个 H2 之间 32 条（43%）；第一或第二个 H2 的首句或第一张表 23 条（31%）；中后段 17 条（23%）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被引的牙科价格博客 8/8 标题带年份，被引诊所页 10/11 的 H1 是陈述句。数字精确比版式干净要紧：一家家教中介卡片写 $35–$55、表格写 $25–$35，AI 跳过卡片用了表。旁证：价格类问句 92%–97% 触发 AI 概览（Whitespark，美国 540 句）。
怎么改 / How to edit: 形状示意：文字直接改；增删区块改 content 重跑。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这是被引页里的出现次数，不是对照实验：只能说它们不是被引的条件，不能说做了没用。被引页最短 40 词，中位数约 1,300–1,500 词。医疗页的页头署名医生要做。挡了 GPTBot 的站 88.2% 照样被引（BuzzStream）。
组件调用 / Component: pillars(slide,{layout:'grid', items, numbered:false})
数据上限 / Limits: 4 或 6 格；标题一行、说明 ≤3 行
怎么改 / How to edit: 文字可直接改。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把 30 句答案里的来源汇总，最常出现的 20 个就是目标：写错你的发更正，没有你的先做免费的官方名录、协会档案。旁证：AI 引用 84% 来自别人主动写你，付费和软文 0.3%（Muck Rack）。家事法、CRM 各只 1 句，只当方向看。
组件调用 / Component: compareTwo(slide,{rowLabels:['补习','家事法','best CRM'], left:ChatGPT, right:AI 模式, focus:null})
数据上限 / Limits: ≤4 行
怎么改 / How to edit: 文字可直接改。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同一周把同一批问题重问 3 次，看结果自己会差多少；超过这个幅度才算真动了。换了问题或 AI 工具，前后就不能比。价格页里写一个只有你有的数字，下个月搜答案里有没有它。数字没动，先回头查开门和认对人；只盯一个数，就盯说错几条。
组件调用 / Component: pillars(slide,{layout:'cols', items, highlight:2, highlightStyle:'tint'})
数据上限 / Limits: 2–4 栏；标题 ≤2 行、说明 ≤4 行
怎么改 / How to edit: 文字可直接改。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页型数量是问法决定的：只问多少钱、哪家好，只看得到 9 种。9：两个引擎实测，60 句买东西的决策问法，两个引擎都测；+33：换问法补测，「什么是 X」「怎么一步步办」，只测了 ChatGPT；+5：外部拆解，吸收公开拆解里的页型；−1：合并重复，一手数据报告页并入统计源头页；46：最终，每种一张施工图，在完整版里。完整版 9 章加 4 个附录，46 种网页各一张施工图，关键数字附出处和样本量，没实测的标明；另有牙科医美行业版。开源版在 GitHub，可以直接交给你的 AI 助手，照着查你的网站。想让我们陪你跑第一轮：admin@canlah.ai ｜ WhatsApp +65 8110 0234
组件调用 / Component: waterfall(slide,{orientation:'bar', steps:[start 9, +33, +5, −1, end 46], highlight:4})
怎么改 / How to edit: 形状图：改数字要改 content 重跑；二维码 = https://canlah.ai/zh/playbook/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 altLang="en-US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2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2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image-1014-2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image" Target="../media/image-1016-2.pn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image" Target="../media/image-1018-2.png"/><Relationship Id="rId3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9 DO NOT USE BELOW · 以下为外来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 Cover Photo Dark · 封面深色摄影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4709160" cy="0"/>
          </a:xfrm>
          <a:prstGeom prst="line">
            <a:avLst/>
          </a:prstGeom>
          <a:noFill/>
          <a:ln w="9525">
            <a:solidFill>
              <a:srgbClr val="334155"/>
            </a:solidFill>
            <a:prstDash val="solid"/>
          </a:ln>
        </p:spPr>
      </p:sp>
      <p:sp>
        <p:nvSpPr>
          <p:cNvPr id="3" name="cl-ph-photo"/>
          <p:cNvSpPr/>
          <p:nvPr>
            <p:ph idx="101" hasCustomPrompt="1"/>
          </p:nvPr>
        </p:nvSpPr>
        <p:spPr>
          <a:xfrm>
            <a:off x="5394960" y="0"/>
            <a:ext cx="67967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插入深色静物摄影（kit/assets/photos）</a:t>
            </a:r>
            <a:endParaRPr lang="zh-CN" altLang="en-US" dirty="0"/>
          </a:p>
        </p:txBody>
      </p:sp>
      <p:sp>
        <p:nvSpPr>
          <p:cNvPr id="4" name="cl-ph-tracker"/>
          <p:cNvSpPr/>
          <p:nvPr>
            <p:ph idx="102" type="body" hasCustomPrompt="1"/>
          </p:nvPr>
        </p:nvSpPr>
        <p:spPr>
          <a:xfrm>
            <a:off x="685800" y="502920"/>
            <a:ext cx="45720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5" name="cl-ph-title"/>
          <p:cNvSpPr/>
          <p:nvPr>
            <p:ph idx="103" type="title" hasCustomPrompt="1"/>
          </p:nvPr>
        </p:nvSpPr>
        <p:spPr>
          <a:xfrm>
            <a:off x="685800" y="2331720"/>
            <a:ext cx="45720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5100"/>
              </a:lnSpc>
              <a:buNone/>
              <a:defRPr lang="zh-CN" altLang="en-US" sz="4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FFFFFF"/>
                </a:solidFill>
              </a:rPr>
              <a:t>≤2 行，每行 ≤8 字</a:t>
            </a:r>
            <a:endParaRPr lang="zh-CN" altLang="en-US" sz="4400" dirty="0"/>
          </a:p>
        </p:txBody>
      </p:sp>
      <p:sp>
        <p:nvSpPr>
          <p:cNvPr id="6" name="cl-ph-lede"/>
          <p:cNvSpPr/>
          <p:nvPr>
            <p:ph idx="104" type="body" hasCustomPrompt="1"/>
          </p:nvPr>
        </p:nvSpPr>
        <p:spPr>
          <a:xfrm>
            <a:off x="685800" y="3749040"/>
            <a:ext cx="4572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000"/>
              </a:lnSpc>
              <a:buNone/>
              <a:defRPr lang="zh-CN" altLang="en-US" sz="1400" dirty="0">
                <a:solidFill>
                  <a:srgbClr val="C3C7D1"/>
                </a:solidFill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C3C7D1"/>
                </a:solidFill>
              </a:rPr>
              <a:t>一句话说明这份文件给谁、解决什么</a:t>
            </a:r>
            <a:endParaRPr lang="zh-CN" altLang="en-US" sz="1400" dirty="0"/>
          </a:p>
        </p:txBody>
      </p:sp>
      <p:sp>
        <p:nvSpPr>
          <p:cNvPr id="7" name="cl-ph-contact"/>
          <p:cNvSpPr/>
          <p:nvPr>
            <p:ph idx="105" type="body" hasCustomPrompt="1"/>
          </p:nvPr>
        </p:nvSpPr>
        <p:spPr>
          <a:xfrm>
            <a:off x="685800" y="6291072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admin@canlah.ai · WhatsApp</a:t>
            </a:r>
            <a:endParaRPr lang="zh-CN" altLang="en-US" sz="1000" dirty="0"/>
          </a:p>
        </p:txBody>
      </p:sp>
      <p:sp>
        <p:nvSpPr>
          <p:cNvPr id="8" name="cl-ph-deckId"/>
          <p:cNvSpPr/>
          <p:nvPr>
            <p:ph idx="106" type="body" hasCustomPrompt="1"/>
          </p:nvPr>
        </p:nvSpPr>
        <p:spPr>
          <a:xfrm>
            <a:off x="4114800" y="6291072"/>
            <a:ext cx="39319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PROPOSAL · No.01 / 12</a:t>
            </a:r>
            <a:endParaRPr lang="zh-CN" alt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 Cover Type Light · 封面浅色排版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OpenAI Select Partn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pic>
        <p:nvPicPr>
          <p:cNvPr id="4" name="Image 1" descr="Canlah A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1380744" cy="402336"/>
          </a:xfrm>
          <a:prstGeom prst="rect">
            <a:avLst/>
          </a:prstGeom>
        </p:spPr>
      </p:pic>
      <p:sp>
        <p:nvSpPr>
          <p:cNvPr id="5" name="cl-ph-title"/>
          <p:cNvSpPr/>
          <p:nvPr>
            <p:ph idx="103" type="title" hasCustomPrompt="1"/>
          </p:nvPr>
        </p:nvSpPr>
        <p:spPr>
          <a:xfrm>
            <a:off x="685800" y="2194560"/>
            <a:ext cx="69494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5100"/>
              </a:lnSpc>
              <a:buNone/>
              <a:defRPr lang="zh-CN" altLang="en-US" sz="44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0E1116"/>
                </a:solidFill>
              </a:rPr>
              <a:t>≤2 行的封面标题</a:t>
            </a:r>
            <a:endParaRPr lang="zh-CN" altLang="en-US" sz="4400" dirty="0"/>
          </a:p>
        </p:txBody>
      </p:sp>
      <p:sp>
        <p:nvSpPr>
          <p:cNvPr id="6" name="cl-ph-lede"/>
          <p:cNvSpPr/>
          <p:nvPr>
            <p:ph idx="104" type="body" hasCustomPrompt="1"/>
          </p:nvPr>
        </p:nvSpPr>
        <p:spPr>
          <a:xfrm>
            <a:off x="685800" y="3657600"/>
            <a:ext cx="69494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一句话说明这份文件给谁、解决什么</a:t>
            </a:r>
            <a:endParaRPr lang="zh-CN" altLang="en-US" sz="1600" dirty="0"/>
          </a:p>
        </p:txBody>
      </p:sp>
      <p:sp>
        <p:nvSpPr>
          <p:cNvPr id="7" name="cl-ph-meta"/>
          <p:cNvSpPr/>
          <p:nvPr>
            <p:ph idx="105" type="body" hasCustomPrompt="1"/>
          </p:nvPr>
        </p:nvSpPr>
        <p:spPr>
          <a:xfrm>
            <a:off x="685800" y="6291072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为〔客户〕准备 · 2026-09</a:t>
            </a:r>
            <a:endParaRPr lang="zh-CN" altLang="en-US" sz="1000" dirty="0"/>
          </a:p>
        </p:txBody>
      </p:sp>
      <p:sp>
        <p:nvSpPr>
          <p:cNvPr id="8" name="cl-ph-pic"/>
          <p:cNvSpPr/>
          <p:nvPr>
            <p:ph idx="106" hasCustomPrompt="1"/>
          </p:nvPr>
        </p:nvSpPr>
        <p:spPr>
          <a:xfrm>
            <a:off x="8052206" y="1280160"/>
            <a:ext cx="3454603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可选：产品截图 / 报告样张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 Section Dark · 章节页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334155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sp>
        <p:nvSpPr>
          <p:cNvPr id="4" name="cl-ph-tracker"/>
          <p:cNvSpPr/>
          <p:nvPr>
            <p:ph idx="102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5" name="cl-ph-num"/>
          <p:cNvSpPr/>
          <p:nvPr>
            <p:ph idx="103" type="body" hasCustomPrompt="1"/>
          </p:nvPr>
        </p:nvSpPr>
        <p:spPr>
          <a:xfrm>
            <a:off x="685800" y="1920240"/>
            <a:ext cx="2743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7200" b="1" dirty="0">
                <a:solidFill>
                  <a:srgbClr val="60A5FA"/>
                </a:solidFill>
              </a:defRPr>
            </a:lvl1pPr>
          </a:lstStyle>
          <a:p>
            <a:pPr algn="l" indent="0" marL="0">
              <a:buNone/>
            </a:pPr>
            <a:r>
              <a:rPr lang="zh-CN" altLang="en-US" sz="7200" b="1" dirty="0">
                <a:solidFill>
                  <a:srgbClr val="60A5FA"/>
                </a:solidFill>
              </a:rPr>
              <a:t>02</a:t>
            </a:r>
            <a:endParaRPr lang="zh-CN" altLang="en-US" sz="72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3017520"/>
            <a:ext cx="8686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5100"/>
              </a:lnSpc>
              <a:buNone/>
              <a:defRPr lang="zh-CN" altLang="en-US" sz="4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FFFFFF"/>
                </a:solidFill>
              </a:rPr>
              <a:t>本章结论（一句话）</a:t>
            </a:r>
            <a:endParaRPr lang="zh-CN" altLang="en-US" sz="4400" dirty="0"/>
          </a:p>
        </p:txBody>
      </p:sp>
      <p:sp>
        <p:nvSpPr>
          <p:cNvPr id="7" name="cl-ph-lede"/>
          <p:cNvSpPr/>
          <p:nvPr>
            <p:ph idx="105" type="body" hasCustomPrompt="1"/>
          </p:nvPr>
        </p:nvSpPr>
        <p:spPr>
          <a:xfrm>
            <a:off x="685800" y="4206240"/>
            <a:ext cx="86868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C3C7D1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C3C7D1"/>
                </a:solidFill>
              </a:rPr>
              <a:t>一句导语</a:t>
            </a:r>
            <a:endParaRPr lang="zh-CN" altLang="en-US" sz="1600" dirty="0"/>
          </a:p>
        </p:txBody>
      </p:sp>
      <p:sp>
        <p:nvSpPr>
          <p:cNvPr id="8" name="cl-ph-path"/>
          <p:cNvSpPr/>
          <p:nvPr>
            <p:ph idx="106" type="body" hasCustomPrompt="1"/>
          </p:nvPr>
        </p:nvSpPr>
        <p:spPr>
          <a:xfrm>
            <a:off x="685800" y="4937760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000"/>
              </a:lnSpc>
              <a:buNone/>
              <a:defRPr lang="zh-CN" altLang="en-US" sz="1400" dirty="0">
                <a:solidFill>
                  <a:srgbClr val="AEB4C2"/>
                </a:solidFill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AEB4C2"/>
                </a:solidFill>
              </a:rPr>
              <a:t>可选：本章 3 步小路径</a:t>
            </a:r>
            <a:endParaRPr lang="zh-CN" alt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 Agenda · 目录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list"/>
          <p:cNvSpPr/>
          <p:nvPr>
            <p:ph idx="106" type="body" hasCustomPrompt="1"/>
          </p:nvPr>
        </p:nvSpPr>
        <p:spPr>
          <a:xfrm>
            <a:off x="685800" y="2194560"/>
            <a:ext cx="7137806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600"/>
              </a:lnSpc>
              <a:spcAft>
                <a:spcPts val="800"/>
              </a:spcAft>
              <a:buNone/>
              <a:defRPr lang="zh-CN" altLang="en-US" sz="20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3600"/>
              </a:lnSpc>
              <a:spcAft>
                <a:spcPts val="800"/>
              </a:spcAft>
              <a:buNone/>
            </a:pPr>
            <a:r>
              <a:rPr lang="zh-CN" altLang="en-US" sz="2000" dirty="0">
                <a:solidFill>
                  <a:srgbClr val="4A5160"/>
                </a:solidFill>
              </a:rPr>
              <a:t>01  章节一</a:t>
            </a:r>
            <a:endParaRPr lang="zh-CN" altLang="en-US" sz="2000" dirty="0"/>
          </a:p>
          <a:p>
            <a:pPr algn="l" indent="0" marL="0">
              <a:lnSpc>
                <a:spcPts val="3600"/>
              </a:lnSpc>
              <a:spcAft>
                <a:spcPts val="800"/>
              </a:spcAft>
              <a:buNone/>
            </a:pPr>
            <a:r>
              <a:rPr lang="zh-CN" altLang="en-US" sz="2000" dirty="0">
                <a:solidFill>
                  <a:srgbClr val="4A5160"/>
                </a:solidFill>
              </a:rPr>
              <a:t>02  章节二</a:t>
            </a:r>
            <a:endParaRPr lang="zh-CN" altLang="en-US" sz="2000" dirty="0"/>
          </a:p>
          <a:p>
            <a:pPr algn="l" indent="0" marL="0">
              <a:lnSpc>
                <a:spcPts val="3600"/>
              </a:lnSpc>
              <a:spcAft>
                <a:spcPts val="800"/>
              </a:spcAft>
              <a:buNone/>
            </a:pPr>
            <a:r>
              <a:rPr lang="zh-CN" altLang="en-US" sz="2000" dirty="0">
                <a:solidFill>
                  <a:srgbClr val="4A5160"/>
                </a:solidFill>
              </a:rPr>
              <a:t>03  章节三</a:t>
            </a:r>
            <a:endParaRPr lang="zh-CN" altLang="en-US" sz="2000" dirty="0"/>
          </a:p>
        </p:txBody>
      </p:sp>
      <p:sp>
        <p:nvSpPr>
          <p:cNvPr id="9" name="cl-ph-source"/>
          <p:cNvSpPr/>
          <p:nvPr>
            <p:ph idx="107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 Title + Free · 标题+自由区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 Title + Body · 标题+正文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body"/>
          <p:cNvSpPr/>
          <p:nvPr>
            <p:ph idx="106" type="body" hasCustomPrompt="1"/>
          </p:nvPr>
        </p:nvSpPr>
        <p:spPr>
          <a:xfrm>
            <a:off x="685800" y="2194560"/>
            <a:ext cx="10820095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正文 ≤120 字；多出来的放演讲者备注。不自动缩字。</a:t>
            </a:r>
            <a:endParaRPr lang="zh-CN" altLang="en-US" sz="1600" dirty="0"/>
          </a:p>
        </p:txBody>
      </p:sp>
      <p:sp>
        <p:nvSpPr>
          <p:cNvPr id="9" name="cl-ph-source"/>
          <p:cNvSpPr/>
          <p:nvPr>
            <p:ph idx="107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 Two Column · 两栏 6+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left"/>
          <p:cNvSpPr/>
          <p:nvPr>
            <p:ph idx="106" type="body" hasCustomPrompt="1"/>
          </p:nvPr>
        </p:nvSpPr>
        <p:spPr>
          <a:xfrm>
            <a:off x="685800" y="2194560"/>
            <a:ext cx="5296205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左栏：图或文</a:t>
            </a:r>
            <a:endParaRPr lang="zh-CN" altLang="en-US" sz="1600" dirty="0"/>
          </a:p>
        </p:txBody>
      </p:sp>
      <p:sp>
        <p:nvSpPr>
          <p:cNvPr id="9" name="cl-ph-right"/>
          <p:cNvSpPr/>
          <p:nvPr>
            <p:ph idx="107" type="body" hasCustomPrompt="1"/>
          </p:nvPr>
        </p:nvSpPr>
        <p:spPr>
          <a:xfrm>
            <a:off x="6210605" y="2194560"/>
            <a:ext cx="5296205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右栏：图或文</a:t>
            </a:r>
            <a:endParaRPr lang="zh-CN" altLang="en-US" sz="1600" dirty="0"/>
          </a:p>
        </p:txBody>
      </p:sp>
      <p:sp>
        <p:nvSpPr>
          <p:cNvPr id="10" name="cl-ph-source"/>
          <p:cNvSpPr/>
          <p:nvPr>
            <p:ph idx="108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 Chart + Takeaway · 图表+结论 8+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chart"/>
          <p:cNvSpPr/>
          <p:nvPr>
            <p:ph idx="106" type="chart" hasCustomPrompt="1"/>
          </p:nvPr>
        </p:nvSpPr>
        <p:spPr>
          <a:xfrm>
            <a:off x="685800" y="2194560"/>
            <a:ext cx="7137806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插入原生图表（高亮一个，其余灰）</a:t>
            </a:r>
            <a:endParaRPr lang="zh-CN" altLang="en-US" dirty="0"/>
          </a:p>
        </p:txBody>
      </p:sp>
      <p:sp>
        <p:nvSpPr>
          <p:cNvPr id="9" name="cl-ph-takeaway"/>
          <p:cNvSpPr/>
          <p:nvPr>
            <p:ph idx="107" type="body" hasCustomPrompt="1"/>
          </p:nvPr>
        </p:nvSpPr>
        <p:spPr>
          <a:xfrm>
            <a:off x="8052206" y="2194560"/>
            <a:ext cx="3454603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解读：这张图说明了什么（≤60 字）</a:t>
            </a:r>
            <a:endParaRPr lang="zh-CN" altLang="en-US" sz="1600" dirty="0"/>
          </a:p>
        </p:txBody>
      </p:sp>
      <p:sp>
        <p:nvSpPr>
          <p:cNvPr id="10" name="cl-ph-source"/>
          <p:cNvSpPr/>
          <p:nvPr>
            <p:ph idx="108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 Comparison · 对比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210605" y="2194560"/>
            <a:ext cx="5296205" cy="352044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6" name="cl-ph-tracker"/>
          <p:cNvSpPr/>
          <p:nvPr>
            <p:ph idx="104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7" name="cl-ph-title"/>
          <p:cNvSpPr/>
          <p:nvPr>
            <p:ph idx="105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8" name="cl-ph-subtitle"/>
          <p:cNvSpPr/>
          <p:nvPr>
            <p:ph idx="106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9" name="cl-ph-leftHead"/>
          <p:cNvSpPr/>
          <p:nvPr>
            <p:ph idx="107" type="body" hasCustomPrompt="1"/>
          </p:nvPr>
        </p:nvSpPr>
        <p:spPr>
          <a:xfrm>
            <a:off x="685800" y="2423160"/>
            <a:ext cx="483900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spcAft>
                <a:spcPts val="800"/>
              </a:spcAft>
              <a:buNone/>
              <a:defRPr lang="zh-CN" altLang="en-US" sz="20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000" b="1" dirty="0">
                <a:solidFill>
                  <a:srgbClr val="0E1116"/>
                </a:solidFill>
              </a:rPr>
              <a:t>之前 / 他们</a:t>
            </a:r>
            <a:endParaRPr lang="zh-CN" altLang="en-US" sz="2000" dirty="0"/>
          </a:p>
        </p:txBody>
      </p:sp>
      <p:sp>
        <p:nvSpPr>
          <p:cNvPr id="10" name="cl-ph-left"/>
          <p:cNvSpPr/>
          <p:nvPr>
            <p:ph idx="108" type="body" hasCustomPrompt="1"/>
          </p:nvPr>
        </p:nvSpPr>
        <p:spPr>
          <a:xfrm>
            <a:off x="685800" y="2971800"/>
            <a:ext cx="4839005" cy="2514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左侧要点</a:t>
            </a:r>
            <a:endParaRPr lang="zh-CN" altLang="en-US" sz="1600" dirty="0"/>
          </a:p>
        </p:txBody>
      </p:sp>
      <p:sp>
        <p:nvSpPr>
          <p:cNvPr id="11" name="cl-ph-rightHead"/>
          <p:cNvSpPr/>
          <p:nvPr>
            <p:ph idx="109" type="body" hasCustomPrompt="1"/>
          </p:nvPr>
        </p:nvSpPr>
        <p:spPr>
          <a:xfrm>
            <a:off x="6484925" y="2423160"/>
            <a:ext cx="474756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spcAft>
                <a:spcPts val="800"/>
              </a:spcAft>
              <a:buNone/>
              <a:defRPr lang="zh-CN" altLang="en-US" sz="2000" b="1" dirty="0">
                <a:solidFill>
                  <a:srgbClr val="1D4ED8"/>
                </a:solidFill>
              </a:defRPr>
            </a:lvl1pPr>
          </a:lstStyle>
          <a:p>
            <a:pPr algn="l" indent="0" marL="0"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000" b="1" dirty="0">
                <a:solidFill>
                  <a:srgbClr val="1D4ED8"/>
                </a:solidFill>
              </a:rPr>
              <a:t>之后 / 我们</a:t>
            </a:r>
            <a:endParaRPr lang="zh-CN" altLang="en-US" sz="2000" dirty="0"/>
          </a:p>
        </p:txBody>
      </p:sp>
      <p:sp>
        <p:nvSpPr>
          <p:cNvPr id="12" name="cl-ph-right"/>
          <p:cNvSpPr/>
          <p:nvPr>
            <p:ph idx="110" type="body" hasCustomPrompt="1"/>
          </p:nvPr>
        </p:nvSpPr>
        <p:spPr>
          <a:xfrm>
            <a:off x="6484925" y="2971800"/>
            <a:ext cx="4747565" cy="2514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右侧要点（强调字用 #1D4ED8）</a:t>
            </a:r>
            <a:endParaRPr lang="zh-CN" altLang="en-US" sz="1600" dirty="0"/>
          </a:p>
        </p:txBody>
      </p:sp>
      <p:sp>
        <p:nvSpPr>
          <p:cNvPr id="13" name="cl-ph-source"/>
          <p:cNvSpPr/>
          <p:nvPr>
            <p:ph idx="111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Big Number · 大数字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number"/>
          <p:cNvSpPr/>
          <p:nvPr>
            <p:ph idx="106" type="body" hasCustomPrompt="1"/>
          </p:nvPr>
        </p:nvSpPr>
        <p:spPr>
          <a:xfrm>
            <a:off x="685800" y="2103120"/>
            <a:ext cx="1082009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zh-CN" altLang="en-US" sz="9600" b="1" dirty="0">
                <a:solidFill>
                  <a:srgbClr val="2563EB"/>
                </a:solidFill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zh-CN" altLang="en-US" sz="9600" b="1" dirty="0">
                <a:solidFill>
                  <a:srgbClr val="2563EB"/>
                </a:solidFill>
              </a:rPr>
              <a:t>S$400K</a:t>
            </a:r>
            <a:endParaRPr lang="zh-CN" altLang="en-US" sz="9600" dirty="0"/>
          </a:p>
        </p:txBody>
      </p:sp>
      <p:sp>
        <p:nvSpPr>
          <p:cNvPr id="9" name="cl-ph-caption"/>
          <p:cNvSpPr/>
          <p:nvPr>
            <p:ph idx="107" type="body" hasCustomPrompt="1"/>
          </p:nvPr>
        </p:nvSpPr>
        <p:spPr>
          <a:xfrm>
            <a:off x="685800" y="3703320"/>
            <a:ext cx="7137806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这个数字是什么 + 分母 / 时间窗</a:t>
            </a:r>
            <a:endParaRPr lang="zh-CN" altLang="en-US" sz="1600" dirty="0"/>
          </a:p>
        </p:txBody>
      </p:sp>
      <p:sp>
        <p:nvSpPr>
          <p:cNvPr id="10" name="cl-ph-source"/>
          <p:cNvSpPr/>
          <p:nvPr>
            <p:ph idx="108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 KPI Row · 指标行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85800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3448202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210605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973007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9" name="cl-ph-tracker"/>
          <p:cNvSpPr/>
          <p:nvPr>
            <p:ph idx="107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10" name="cl-ph-title"/>
          <p:cNvSpPr/>
          <p:nvPr>
            <p:ph idx="108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11" name="cl-ph-subtitle"/>
          <p:cNvSpPr/>
          <p:nvPr>
            <p:ph idx="109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12" name="cl-ph-kpi1"/>
          <p:cNvSpPr/>
          <p:nvPr>
            <p:ph idx="110" type="body" hasCustomPrompt="1"/>
          </p:nvPr>
        </p:nvSpPr>
        <p:spPr>
          <a:xfrm>
            <a:off x="685800" y="2560320"/>
            <a:ext cx="253380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4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40%</a:t>
            </a:r>
            <a:endParaRPr lang="zh-CN" altLang="en-US" sz="14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指标说明（12pt 起）</a:t>
            </a:r>
            <a:endParaRPr lang="zh-CN" altLang="en-US" sz="1400" dirty="0"/>
          </a:p>
        </p:txBody>
      </p:sp>
      <p:sp>
        <p:nvSpPr>
          <p:cNvPr id="13" name="cl-ph-kpi2"/>
          <p:cNvSpPr/>
          <p:nvPr>
            <p:ph idx="111" type="body" hasCustomPrompt="1"/>
          </p:nvPr>
        </p:nvSpPr>
        <p:spPr>
          <a:xfrm>
            <a:off x="3448202" y="2560320"/>
            <a:ext cx="253380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4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40%</a:t>
            </a:r>
            <a:endParaRPr lang="zh-CN" altLang="en-US" sz="14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指标说明（12pt 起）</a:t>
            </a:r>
            <a:endParaRPr lang="zh-CN" altLang="en-US" sz="1400" dirty="0"/>
          </a:p>
        </p:txBody>
      </p:sp>
      <p:sp>
        <p:nvSpPr>
          <p:cNvPr id="14" name="cl-ph-kpi3"/>
          <p:cNvSpPr/>
          <p:nvPr>
            <p:ph idx="112" type="body" hasCustomPrompt="1"/>
          </p:nvPr>
        </p:nvSpPr>
        <p:spPr>
          <a:xfrm>
            <a:off x="6210605" y="2560320"/>
            <a:ext cx="253380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4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40%</a:t>
            </a:r>
            <a:endParaRPr lang="zh-CN" altLang="en-US" sz="14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指标说明（12pt 起）</a:t>
            </a:r>
            <a:endParaRPr lang="zh-CN" altLang="en-US" sz="1400" dirty="0"/>
          </a:p>
        </p:txBody>
      </p:sp>
      <p:sp>
        <p:nvSpPr>
          <p:cNvPr id="15" name="cl-ph-kpi4"/>
          <p:cNvSpPr/>
          <p:nvPr>
            <p:ph idx="113" type="body" hasCustomPrompt="1"/>
          </p:nvPr>
        </p:nvSpPr>
        <p:spPr>
          <a:xfrm>
            <a:off x="8973007" y="2560320"/>
            <a:ext cx="253380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4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40%</a:t>
            </a:r>
            <a:endParaRPr lang="zh-CN" altLang="en-US" sz="14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400" dirty="0">
                <a:solidFill>
                  <a:srgbClr val="4A5160"/>
                </a:solidFill>
              </a:rPr>
              <a:t>指标说明（12pt 起）</a:t>
            </a:r>
            <a:endParaRPr lang="zh-CN" altLang="en-US" sz="1400" dirty="0"/>
          </a:p>
        </p:txBody>
      </p:sp>
      <p:sp>
        <p:nvSpPr>
          <p:cNvPr id="16" name="cl-ph-source"/>
          <p:cNvSpPr/>
          <p:nvPr>
            <p:ph idx="114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 Table · 表格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table"/>
          <p:cNvSpPr/>
          <p:nvPr>
            <p:ph idx="106" hasCustomPrompt="1"/>
          </p:nvPr>
        </p:nvSpPr>
        <p:spPr>
          <a:xfrm>
            <a:off x="685800" y="2194560"/>
            <a:ext cx="10820095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表头 + ≤5 行 × ≤4 列</a:t>
            </a:r>
            <a:endParaRPr lang="zh-CN" altLang="en-US" dirty="0"/>
          </a:p>
        </p:txBody>
      </p:sp>
      <p:sp>
        <p:nvSpPr>
          <p:cNvPr id="9" name="cl-ph-source"/>
          <p:cNvSpPr/>
          <p:nvPr>
            <p:ph idx="107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 Image + Text · 截图+文字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pic"/>
          <p:cNvSpPr/>
          <p:nvPr>
            <p:ph idx="106" hasCustomPrompt="1"/>
          </p:nvPr>
        </p:nvSpPr>
        <p:spPr>
          <a:xfrm>
            <a:off x="685800" y="2194560"/>
            <a:ext cx="7137806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插入真实截图（放进设备框）</a:t>
            </a:r>
            <a:endParaRPr lang="zh-CN" altLang="en-US" dirty="0"/>
          </a:p>
        </p:txBody>
      </p:sp>
      <p:sp>
        <p:nvSpPr>
          <p:cNvPr id="9" name="cl-ph-text"/>
          <p:cNvSpPr/>
          <p:nvPr>
            <p:ph idx="107" type="body" hasCustomPrompt="1"/>
          </p:nvPr>
        </p:nvSpPr>
        <p:spPr>
          <a:xfrm>
            <a:off x="8052206" y="2194560"/>
            <a:ext cx="3454603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①② 标注说明</a:t>
            </a:r>
            <a:endParaRPr lang="zh-CN" altLang="en-US" sz="1600" dirty="0"/>
          </a:p>
        </p:txBody>
      </p:sp>
      <p:sp>
        <p:nvSpPr>
          <p:cNvPr id="10" name="cl-ph-source"/>
          <p:cNvSpPr/>
          <p:nvPr>
            <p:ph idx="108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 Full Image + Band · 全图+说明条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sp>
        <p:nvSpPr>
          <p:cNvPr id="4" name="cl-ph-pic"/>
          <p:cNvSpPr/>
          <p:nvPr>
            <p:ph idx="102" hasCustomPrompt="1"/>
          </p:nvPr>
        </p:nvSpPr>
        <p:spPr>
          <a:xfrm>
            <a:off x="0" y="0"/>
            <a:ext cx="12191695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全出血场景图（内容页不放情绪图）</a:t>
            </a:r>
            <a:endParaRPr lang="zh-CN" altLang="en-US" dirty="0"/>
          </a:p>
        </p:txBody>
      </p:sp>
      <p:sp>
        <p:nvSpPr>
          <p:cNvPr id="5" name="cl-ph-title"/>
          <p:cNvSpPr/>
          <p:nvPr>
            <p:ph idx="103" type="title" hasCustomPrompt="1"/>
          </p:nvPr>
        </p:nvSpPr>
        <p:spPr>
          <a:xfrm>
            <a:off x="685800" y="4709160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一句话结论</a:t>
            </a:r>
            <a:endParaRPr lang="zh-CN" altLang="en-US" sz="3200" dirty="0"/>
          </a:p>
        </p:txBody>
      </p:sp>
      <p:sp>
        <p:nvSpPr>
          <p:cNvPr id="6" name="cl-ph-body"/>
          <p:cNvSpPr/>
          <p:nvPr>
            <p:ph idx="104" type="body" hasCustomPrompt="1"/>
          </p:nvPr>
        </p:nvSpPr>
        <p:spPr>
          <a:xfrm>
            <a:off x="685800" y="5349240"/>
            <a:ext cx="86868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400"/>
              </a:lnSpc>
              <a:spcAft>
                <a:spcPts val="8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8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一句说明（≤40 字）</a:t>
            </a:r>
            <a:endParaRPr lang="zh-CN" altLang="en-US" sz="16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 Team · 团队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85800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3448202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210605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973007" y="2377440"/>
            <a:ext cx="2533802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9" name="cl-ph-tracker"/>
          <p:cNvSpPr/>
          <p:nvPr>
            <p:ph idx="107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10" name="cl-ph-title"/>
          <p:cNvSpPr/>
          <p:nvPr>
            <p:ph idx="108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11" name="cl-ph-subtitle"/>
          <p:cNvSpPr/>
          <p:nvPr>
            <p:ph idx="109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12" name="cl-ph-person1"/>
          <p:cNvSpPr/>
          <p:nvPr>
            <p:ph idx="110" type="body" hasCustomPrompt="1"/>
          </p:nvPr>
        </p:nvSpPr>
        <p:spPr>
          <a:xfrm>
            <a:off x="685800" y="2560320"/>
            <a:ext cx="2533802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姓名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角色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一句相关经历</a:t>
            </a:r>
            <a:endParaRPr lang="zh-CN" altLang="en-US" sz="1600" dirty="0"/>
          </a:p>
        </p:txBody>
      </p:sp>
      <p:sp>
        <p:nvSpPr>
          <p:cNvPr id="13" name="cl-ph-person2"/>
          <p:cNvSpPr/>
          <p:nvPr>
            <p:ph idx="111" type="body" hasCustomPrompt="1"/>
          </p:nvPr>
        </p:nvSpPr>
        <p:spPr>
          <a:xfrm>
            <a:off x="3448202" y="2560320"/>
            <a:ext cx="2533802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姓名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角色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一句相关经历</a:t>
            </a:r>
            <a:endParaRPr lang="zh-CN" altLang="en-US" sz="1600" dirty="0"/>
          </a:p>
        </p:txBody>
      </p:sp>
      <p:sp>
        <p:nvSpPr>
          <p:cNvPr id="14" name="cl-ph-person3"/>
          <p:cNvSpPr/>
          <p:nvPr>
            <p:ph idx="112" type="body" hasCustomPrompt="1"/>
          </p:nvPr>
        </p:nvSpPr>
        <p:spPr>
          <a:xfrm>
            <a:off x="6210605" y="2560320"/>
            <a:ext cx="2533802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姓名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角色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一句相关经历</a:t>
            </a:r>
            <a:endParaRPr lang="zh-CN" altLang="en-US" sz="1600" dirty="0"/>
          </a:p>
        </p:txBody>
      </p:sp>
      <p:sp>
        <p:nvSpPr>
          <p:cNvPr id="15" name="cl-ph-person4"/>
          <p:cNvSpPr/>
          <p:nvPr>
            <p:ph idx="113" type="body" hasCustomPrompt="1"/>
          </p:nvPr>
        </p:nvSpPr>
        <p:spPr>
          <a:xfrm>
            <a:off x="8973007" y="2560320"/>
            <a:ext cx="2533802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spcAft>
                <a:spcPts val="400"/>
              </a:spcAft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姓名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角色</a:t>
            </a:r>
            <a:endParaRPr lang="zh-CN" altLang="en-US" sz="1600" dirty="0"/>
          </a:p>
          <a:p>
            <a:pPr algn="l"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一句相关经历</a:t>
            </a:r>
            <a:endParaRPr lang="zh-CN" altLang="en-US" sz="1600" dirty="0"/>
          </a:p>
        </p:txBody>
      </p:sp>
      <p:sp>
        <p:nvSpPr>
          <p:cNvPr id="16" name="cl-ph-source"/>
          <p:cNvSpPr/>
          <p:nvPr>
            <p:ph idx="114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 Close Next Steps Dark · 结尾下一步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4709160" cy="0"/>
          </a:xfrm>
          <a:prstGeom prst="line">
            <a:avLst/>
          </a:prstGeom>
          <a:noFill/>
          <a:ln w="9525">
            <a:solidFill>
              <a:srgbClr val="334155"/>
            </a:solidFill>
            <a:prstDash val="solid"/>
          </a:ln>
        </p:spPr>
      </p:sp>
      <p:sp>
        <p:nvSpPr>
          <p:cNvPr id="3" name="cl-ph-photo"/>
          <p:cNvSpPr/>
          <p:nvPr>
            <p:ph idx="101" hasCustomPrompt="1"/>
          </p:nvPr>
        </p:nvSpPr>
        <p:spPr>
          <a:xfrm>
            <a:off x="5394960" y="0"/>
            <a:ext cx="67967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dirty="0"/>
            </a:lvl1pPr>
          </a:lstStyle>
          <a:p>
            <a:pPr algn="l" indent="0" marL="0">
              <a:buNone/>
            </a:pPr>
            <a:r>
              <a:rPr lang="zh-CN" altLang="en-US" dirty="0">
                <a:solidFill>
                  <a:srgbClr val="000000"/>
                </a:solidFill>
              </a:rPr>
              <a:t>插入深色静物摄影</a:t>
            </a:r>
            <a:endParaRPr lang="zh-CN" altLang="en-US" dirty="0"/>
          </a:p>
        </p:txBody>
      </p:sp>
      <p:sp>
        <p:nvSpPr>
          <p:cNvPr id="4" name="cl-ph-tracker"/>
          <p:cNvSpPr/>
          <p:nvPr>
            <p:ph idx="102" type="body" hasCustomPrompt="1"/>
          </p:nvPr>
        </p:nvSpPr>
        <p:spPr>
          <a:xfrm>
            <a:off x="685800" y="502920"/>
            <a:ext cx="45720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5" name="cl-ph-title"/>
          <p:cNvSpPr/>
          <p:nvPr>
            <p:ph idx="103" type="title" hasCustomPrompt="1"/>
          </p:nvPr>
        </p:nvSpPr>
        <p:spPr>
          <a:xfrm>
            <a:off x="685800" y="1280160"/>
            <a:ext cx="45720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5100"/>
              </a:lnSpc>
              <a:buNone/>
              <a:defRPr lang="zh-CN" altLang="en-US" sz="4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FFFFFF"/>
                </a:solidFill>
              </a:rPr>
              <a:t>下一步（≤2 行）</a:t>
            </a:r>
            <a:endParaRPr lang="zh-CN" altLang="en-US" sz="4400" dirty="0"/>
          </a:p>
        </p:txBody>
      </p:sp>
      <p:sp>
        <p:nvSpPr>
          <p:cNvPr id="6" name="cl-ph-steps"/>
          <p:cNvSpPr/>
          <p:nvPr>
            <p:ph idx="104" type="body" hasCustomPrompt="1"/>
          </p:nvPr>
        </p:nvSpPr>
        <p:spPr>
          <a:xfrm>
            <a:off x="685800" y="2834640"/>
            <a:ext cx="457200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100"/>
              </a:lnSpc>
              <a:buNone/>
              <a:defRPr lang="zh-CN" altLang="en-US" sz="1400" dirty="0">
                <a:solidFill>
                  <a:srgbClr val="C3C7D1"/>
                </a:solidFill>
              </a:defRPr>
            </a:lvl1pPr>
          </a:lstStyle>
          <a:p>
            <a:pPr algn="l" indent="0" marL="0">
              <a:lnSpc>
                <a:spcPts val="2100"/>
              </a:lnSpc>
              <a:buNone/>
            </a:pPr>
            <a:r>
              <a:rPr lang="zh-CN" altLang="en-US" sz="1400" dirty="0">
                <a:solidFill>
                  <a:srgbClr val="C3C7D1"/>
                </a:solidFill>
              </a:rPr>
              <a:t>01  日期 · 动作</a:t>
            </a:r>
            <a:endParaRPr lang="zh-CN" alt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zh-CN" altLang="en-US" sz="1400" dirty="0">
                <a:solidFill>
                  <a:srgbClr val="C3C7D1"/>
                </a:solidFill>
              </a:rPr>
              <a:t>02  日期 · 动作</a:t>
            </a:r>
            <a:endParaRPr lang="zh-CN" alt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zh-CN" altLang="en-US" sz="1400" dirty="0">
                <a:solidFill>
                  <a:srgbClr val="C3C7D1"/>
                </a:solidFill>
              </a:rPr>
              <a:t>03  日期 · 动作</a:t>
            </a:r>
            <a:endParaRPr lang="zh-CN" altLang="en-US" sz="1400" dirty="0"/>
          </a:p>
        </p:txBody>
      </p:sp>
      <p:sp>
        <p:nvSpPr>
          <p:cNvPr id="7" name="cl-ph-contact"/>
          <p:cNvSpPr/>
          <p:nvPr>
            <p:ph idx="105" type="body" hasCustomPrompt="1"/>
          </p:nvPr>
        </p:nvSpPr>
        <p:spPr>
          <a:xfrm>
            <a:off x="685800" y="5486400"/>
            <a:ext cx="4572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admin@canlah.ai · WhatsApp</a:t>
            </a:r>
            <a:endParaRPr lang="zh-CN" altLang="en-US" sz="10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 Appendix Sources · 附录来源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18134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  <p:pic>
        <p:nvPicPr>
          <p:cNvPr id="4" name="Image 1" descr="OpenAI Select Part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288" y="329184"/>
            <a:ext cx="1200607" cy="566928"/>
          </a:xfrm>
          <a:prstGeom prst="rect">
            <a:avLst/>
          </a:prstGeom>
        </p:spPr>
      </p:pic>
      <p:sp>
        <p:nvSpPr>
          <p:cNvPr id="5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defRPr>
            </a:lvl1pPr>
          </a:lstStyle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章节 / SECTION</a:t>
            </a:r>
            <a:endParaRPr lang="zh-CN" altLang="en-US" sz="1000" dirty="0"/>
          </a:p>
        </p:txBody>
      </p:sp>
      <p:sp>
        <p:nvSpPr>
          <p:cNvPr id="6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800"/>
              </a:lnSpc>
              <a:buNone/>
              <a:defRPr lang="zh-CN" altLang="en-US" sz="3200" b="1" dirty="0">
                <a:solidFill>
                  <a:srgbClr val="0E1116"/>
                </a:solidFill>
              </a:defRPr>
            </a:lvl1pPr>
          </a:lstStyle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一句话写结论（≤26 字），关键短语改成蓝色</a:t>
            </a:r>
            <a:endParaRPr lang="zh-CN" altLang="en-US" sz="3200" dirty="0"/>
          </a:p>
        </p:txBody>
      </p:sp>
      <p:sp>
        <p:nvSpPr>
          <p:cNvPr id="7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2200"/>
              </a:lnSpc>
              <a:buNone/>
              <a:defRPr lang="zh-CN" altLang="en-US" sz="16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补充一句（≤30 字），或图表头：指标，单位，时间范围</a:t>
            </a:r>
            <a:endParaRPr lang="zh-CN" altLang="en-US" sz="1600" dirty="0"/>
          </a:p>
        </p:txBody>
      </p:sp>
      <p:sp>
        <p:nvSpPr>
          <p:cNvPr id="8" name="cl-ph-body"/>
          <p:cNvSpPr/>
          <p:nvPr>
            <p:ph idx="106" type="body" hasCustomPrompt="1"/>
          </p:nvPr>
        </p:nvSpPr>
        <p:spPr>
          <a:xfrm>
            <a:off x="685800" y="2194560"/>
            <a:ext cx="10820095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700"/>
              </a:lnSpc>
              <a:spcAft>
                <a:spcPts val="800"/>
              </a:spcAft>
              <a:buNone/>
              <a:defRPr lang="zh-CN" altLang="en-US" sz="1200" dirty="0">
                <a:solidFill>
                  <a:srgbClr val="4A5160"/>
                </a:solidFill>
              </a:defRPr>
            </a:lvl1pPr>
          </a:lstStyle>
          <a:p>
            <a:pPr algn="l" indent="0" marL="0">
              <a:lnSpc>
                <a:spcPts val="1700"/>
              </a:lnSpc>
              <a:spcAft>
                <a:spcPts val="800"/>
              </a:spcAft>
              <a:buNone/>
            </a:pPr>
            <a:r>
              <a:rPr lang="zh-CN" altLang="en-US" sz="1200" dirty="0">
                <a:solidFill>
                  <a:srgbClr val="4A5160"/>
                </a:solidFill>
              </a:rPr>
              <a:t>备用数据 / 完整来源（≥12pt，表格可放宽到 8 行）</a:t>
            </a:r>
            <a:endParaRPr lang="zh-CN" altLang="en-US" sz="1200" dirty="0"/>
          </a:p>
        </p:txBody>
      </p:sp>
      <p:sp>
        <p:nvSpPr>
          <p:cNvPr id="9" name="cl-ph-source"/>
          <p:cNvSpPr/>
          <p:nvPr>
            <p:ph idx="107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1300"/>
              </a:lnSpc>
              <a:buNone/>
              <a:defRPr lang="zh-CN" altLang="en-US" sz="1050" dirty="0">
                <a:solidFill>
                  <a:srgbClr val="5E6675"/>
                </a:solidFill>
              </a:defRPr>
            </a:lvl1pPr>
          </a:lstStyle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来源：发布方《标题》（YYYY-MM）；Canlah 分析</a:t>
            </a:r>
            <a:endParaRPr lang="zh-CN" altLang="en-US" sz="105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 Blank · 空白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nlah 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069848" cy="31171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49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-cover-photo" descr="拼贴：ASKED / CITED / CHOSEN 三个大字，引号、网点照片、蓝色色块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5394960" y="0"/>
            <a:ext cx="6796735" cy="6858000"/>
          </a:xfrm>
          <a:prstGeom prst="rect">
            <a:avLst/>
          </a:prstGeom>
        </p:spPr>
      </p:pic>
      <p:sp>
        <p:nvSpPr>
          <p:cNvPr id="3" name="cl-chrome-footer"/>
          <p:cNvSpPr/>
          <p:nvPr/>
        </p:nvSpPr>
        <p:spPr>
          <a:xfrm>
            <a:off x="5394960" y="6181344"/>
            <a:ext cx="6110935" cy="0"/>
          </a:xfrm>
          <a:prstGeom prst="line">
            <a:avLst/>
          </a:prstGeom>
          <a:noFill/>
          <a:ln w="9525">
            <a:solidFill>
              <a:srgbClr val="334155"/>
            </a:solidFill>
            <a:prstDash val="solid"/>
          </a:ln>
        </p:spPr>
      </p:sp>
      <p:sp>
        <p:nvSpPr>
          <p:cNvPr id="4" name="cl-ph-tracker"/>
          <p:cNvSpPr/>
          <p:nvPr>
            <p:ph idx="102" type="body" hasCustomPrompt="1"/>
          </p:nvPr>
        </p:nvSpPr>
        <p:spPr>
          <a:xfrm>
            <a:off x="685800" y="50292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CANLAH AI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+mn-lt"/>
                <a:ea typeface="+mn-ea"/>
                <a:cs typeface="+mn-cs"/>
              </a:rPr>
              <a:t>轻量版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 / GEO PLAYBOOK</a:t>
            </a:r>
            <a:endParaRPr lang="zh-CN" sz="1000" dirty="0"/>
          </a:p>
        </p:txBody>
      </p:sp>
      <p:sp>
        <p:nvSpPr>
          <p:cNvPr id="5" name="cl-ph-title"/>
          <p:cNvSpPr/>
          <p:nvPr>
            <p:ph idx="103" type="title" hasCustomPrompt="1"/>
          </p:nvPr>
        </p:nvSpPr>
        <p:spPr>
          <a:xfrm>
            <a:off x="685800" y="233172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FFFFFF"/>
                </a:solidFill>
              </a:rPr>
              <a:t>两个 AI 引的</a:t>
            </a:r>
            <a:endParaRPr lang="zh-CN" sz="4400" dirty="0"/>
          </a:p>
          <a:p>
            <a:pPr algn="l" indent="0" marL="0">
              <a:lnSpc>
                <a:spcPts val="5100"/>
              </a:lnSpc>
              <a:buNone/>
            </a:pPr>
            <a:r>
              <a:rPr lang="zh-CN" altLang="en-US" sz="4400" b="1" dirty="0">
                <a:solidFill>
                  <a:srgbClr val="60A5FA"/>
                </a:solidFill>
              </a:rPr>
              <a:t>不是同一批页</a:t>
            </a:r>
            <a:endParaRPr lang="zh-CN" sz="4400" dirty="0"/>
          </a:p>
        </p:txBody>
      </p:sp>
      <p:sp>
        <p:nvSpPr>
          <p:cNvPr id="6" name="cl-ph-lede"/>
          <p:cNvSpPr/>
          <p:nvPr>
            <p:ph idx="104" type="body" hasCustomPrompt="1"/>
          </p:nvPr>
        </p:nvSpPr>
        <p:spPr>
          <a:xfrm>
            <a:off x="685800" y="37490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C3C7D1"/>
                </a:solidFill>
              </a:rPr>
              <a:t>5 个行业、60 句买家问句、526 条被引网址，逐页拆了 92 页。没人能保证排名，这里只讲实测。</a:t>
            </a:r>
            <a:endParaRPr lang="zh-CN" sz="1400" dirty="0"/>
          </a:p>
        </p:txBody>
      </p:sp>
      <p:sp>
        <p:nvSpPr>
          <p:cNvPr id="7" name="cl-ph-contact"/>
          <p:cNvSpPr/>
          <p:nvPr>
            <p:ph idx="105" type="body" hasCustomPrompt="1"/>
          </p:nvPr>
        </p:nvSpPr>
        <p:spPr>
          <a:xfrm>
            <a:off x="685800" y="62910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admin@canlah.ai · WhatsApp +65 8110 0234</a:t>
            </a:r>
            <a:endParaRPr lang="zh-CN" sz="1000" dirty="0"/>
          </a:p>
        </p:txBody>
      </p:sp>
      <p:sp>
        <p:nvSpPr>
          <p:cNvPr id="8" name="cl-ph-deckId"/>
          <p:cNvSpPr/>
          <p:nvPr>
            <p:ph idx="106" type="body" hasCustomPrompt="1"/>
          </p:nvPr>
        </p:nvSpPr>
        <p:spPr>
          <a:xfrm>
            <a:off x="4114800" y="6291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EB4C2"/>
                </a:solidFill>
                <a:latin typeface="Consolas" pitchFamily="49" charset="0"/>
                <a:ea typeface="+mn-ea"/>
                <a:cs typeface="+mn-cs"/>
              </a:rPr>
              <a:t>GEO PLAYBOOK 轻量版 · 2026-09</a:t>
            </a:r>
            <a:endParaRPr lang="zh-CN" sz="1000" dirty="0"/>
          </a:p>
        </p:txBody>
      </p:sp>
      <p:sp>
        <p:nvSpPr>
          <p:cNvPr id="9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01</a:t>
            </a:r>
            <a:endParaRPr lang="zh-CN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02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两条腿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TWO ENGINES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ChatGPT 找源头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，Google AI 模式找二手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同一批问题，ChatGPT 多引政府和官方页，AI 模式多引同行和平台整理的页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注：AI 概览里的链接只有约 1% 的访问会点（Pew，2025，美国样本），要争的是被点名。来源：Canlah 实测，模型接口 2026-09-23 快照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两个引擎都有结果的 54 句里，36 句两边没有一个共同网址：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两条腿要分开做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02</a:t>
            </a:r>
            <a:endParaRPr lang="zh-CN" sz="2400" dirty="0"/>
          </a:p>
        </p:txBody>
      </p:sp>
      <p:sp>
        <p:nvSpPr>
          <p:cNvPr id="9" name="cl-data-swatch"/>
          <p:cNvSpPr/>
          <p:nvPr/>
        </p:nvSpPr>
        <p:spPr>
          <a:xfrm>
            <a:off x="685800" y="2258568"/>
            <a:ext cx="146304" cy="14630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0" name="cl-data-legend"/>
          <p:cNvSpPr txBox="1"/>
          <p:nvPr/>
        </p:nvSpPr>
        <p:spPr>
          <a:xfrm>
            <a:off x="905256" y="2194560"/>
            <a:ext cx="771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ChatGPT</a:t>
            </a:r>
            <a:endParaRPr lang="zh-CN" sz="1200" dirty="0"/>
          </a:p>
        </p:txBody>
      </p:sp>
      <p:sp>
        <p:nvSpPr>
          <p:cNvPr id="11" name="cl-data-swatch"/>
          <p:cNvSpPr/>
          <p:nvPr/>
        </p:nvSpPr>
        <p:spPr>
          <a:xfrm>
            <a:off x="1951330" y="2258568"/>
            <a:ext cx="146304" cy="146304"/>
          </a:xfrm>
          <a:prstGeom prst="rect">
            <a:avLst/>
          </a:prstGeom>
          <a:solidFill>
            <a:srgbClr val="C3C7D1"/>
          </a:solidFill>
          <a:ln/>
        </p:spPr>
      </p:sp>
      <p:sp>
        <p:nvSpPr>
          <p:cNvPr id="12" name="cl-data-legend"/>
          <p:cNvSpPr txBox="1"/>
          <p:nvPr/>
        </p:nvSpPr>
        <p:spPr>
          <a:xfrm>
            <a:off x="2170786" y="2194560"/>
            <a:ext cx="12033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Google AI 模式</a:t>
            </a:r>
            <a:endParaRPr lang="zh-CN" sz="1200" dirty="0"/>
          </a:p>
        </p:txBody>
      </p:sp>
      <p:graphicFrame>
        <p:nvGraphicFramePr>
          <p:cNvPr id="13" name="cl-chart-1-mufplp3l-clustered-bar" descr="簇状柱：三个行业里 ChatGPT 引源头类页的占比（76%、77%、54%）与 AI 模式引二手类页的占比（75%、69%、44%）"/>
          <p:cNvGraphicFramePr/>
          <p:nvPr/>
        </p:nvGraphicFramePr>
        <p:xfrm>
          <a:off x="685800" y="2578608"/>
          <a:ext cx="10820095" cy="199339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4" name="cl-data-catnote"/>
          <p:cNvSpPr txBox="1"/>
          <p:nvPr/>
        </p:nvSpPr>
        <p:spPr>
          <a:xfrm>
            <a:off x="817346" y="4700016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ChatGPT · 政府和公立机构 38/50</a:t>
            </a:r>
            <a:endParaRPr lang="zh-CN" sz="1200" dirty="0"/>
          </a:p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AI 模式 · 诊所等商业站 39/52</a:t>
            </a:r>
            <a:endParaRPr lang="zh-CN" sz="1200" dirty="0"/>
          </a:p>
        </p:txBody>
      </p:sp>
      <p:sp>
        <p:nvSpPr>
          <p:cNvPr id="15" name="cl-data-catnote"/>
          <p:cNvSpPr txBox="1"/>
          <p:nvPr/>
        </p:nvSpPr>
        <p:spPr>
          <a:xfrm>
            <a:off x="4398798" y="4700016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ChatGPT · .gov.sg 46/60</a:t>
            </a:r>
            <a:endParaRPr lang="zh-CN" sz="1200" dirty="0"/>
          </a:p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AI 模式 · 律所等商业站 36/52</a:t>
            </a:r>
            <a:endParaRPr lang="zh-CN" sz="1200" dirty="0"/>
          </a:p>
        </p:txBody>
      </p:sp>
      <p:sp>
        <p:nvSpPr>
          <p:cNvPr id="16" name="cl-data-catnote"/>
          <p:cNvSpPr txBox="1"/>
          <p:nvPr/>
        </p:nvSpPr>
        <p:spPr>
          <a:xfrm>
            <a:off x="7980249" y="4700016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ChatGPT · 商品详情页，共 68 条</a:t>
            </a:r>
            <a:endParaRPr lang="zh-CN" sz="1200" dirty="0"/>
          </a:p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AI 模式 · Shopping 卡片 12/27，重叠 0</a:t>
            </a:r>
            <a:endParaRPr lang="zh-CN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03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两条腿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TWO ENGINES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SEO 前十只覆盖 AI 模式约四成、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ChatGPT 不到一成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Google 前十覆盖 AI 模式约四成的引用，ChatGPT 不到一成；第一轮 ChatGPT 没引一条论坛、社媒、视频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对照组：同一天同一句问题的 Google 自然结果前十（新加坡）。来源：Canlah 实测，模型接口 2026-09-23 快照，网页版可能不同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按注册域名比，也只有 AI 模式 53%、ChatGPT 25%：做进前十，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不等于被 AI 引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03</a:t>
            </a:r>
            <a:endParaRPr lang="zh-CN" sz="2400" dirty="0"/>
          </a:p>
        </p:txBody>
      </p:sp>
      <p:sp>
        <p:nvSpPr>
          <p:cNvPr id="9" name="cl-data-swatch"/>
          <p:cNvSpPr/>
          <p:nvPr/>
        </p:nvSpPr>
        <p:spPr>
          <a:xfrm>
            <a:off x="685800" y="2258568"/>
            <a:ext cx="146304" cy="146304"/>
          </a:xfrm>
          <a:prstGeom prst="rect">
            <a:avLst/>
          </a:prstGeom>
          <a:solidFill>
            <a:srgbClr val="C3C7D1"/>
          </a:solidFill>
          <a:ln/>
        </p:spPr>
      </p:sp>
      <p:sp>
        <p:nvSpPr>
          <p:cNvPr id="10" name="cl-data-legend"/>
          <p:cNvSpPr txBox="1"/>
          <p:nvPr/>
        </p:nvSpPr>
        <p:spPr>
          <a:xfrm>
            <a:off x="905256" y="2194560"/>
            <a:ext cx="12033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Google AI 模式</a:t>
            </a:r>
            <a:endParaRPr lang="zh-CN" sz="1200" dirty="0"/>
          </a:p>
        </p:txBody>
      </p:sp>
      <p:sp>
        <p:nvSpPr>
          <p:cNvPr id="11" name="cl-data-swatch"/>
          <p:cNvSpPr/>
          <p:nvPr/>
        </p:nvSpPr>
        <p:spPr>
          <a:xfrm>
            <a:off x="2382926" y="2258568"/>
            <a:ext cx="146304" cy="14630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cl-data-legend"/>
          <p:cNvSpPr txBox="1"/>
          <p:nvPr/>
        </p:nvSpPr>
        <p:spPr>
          <a:xfrm>
            <a:off x="2602382" y="2194560"/>
            <a:ext cx="771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ChatGPT</a:t>
            </a:r>
            <a:endParaRPr lang="zh-CN" sz="1200" dirty="0"/>
          </a:p>
        </p:txBody>
      </p:sp>
      <p:graphicFrame>
        <p:nvGraphicFramePr>
          <p:cNvPr id="13" name="cl-chart-2-mufplp3n-clustered-bar" descr="簇状柱：被引网址在 Google 前十里的占比 AI 模式 41%、ChatGPT 7%；来自论坛社媒视频的占比 AI 模式 14%、ChatGPT 0%"/>
          <p:cNvGraphicFramePr/>
          <p:nvPr/>
        </p:nvGraphicFramePr>
        <p:xfrm>
          <a:off x="685800" y="2578608"/>
          <a:ext cx="10820095" cy="199339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4" name="cl-data-catnote"/>
          <p:cNvSpPr txBox="1"/>
          <p:nvPr/>
        </p:nvSpPr>
        <p:spPr>
          <a:xfrm>
            <a:off x="935469" y="470001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AI 模式 89/219 · ChatGPT 22/307</a:t>
            </a:r>
            <a:endParaRPr lang="zh-CN" sz="1200" dirty="0"/>
          </a:p>
        </p:txBody>
      </p:sp>
      <p:sp>
        <p:nvSpPr>
          <p:cNvPr id="15" name="cl-data-catnote"/>
          <p:cNvSpPr txBox="1"/>
          <p:nvPr/>
        </p:nvSpPr>
        <p:spPr>
          <a:xfrm>
            <a:off x="6307646" y="470001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AI 模式 30/219（YouTube 13、Reddit 10）</a:t>
            </a:r>
            <a:endParaRPr lang="zh-CN" sz="1200" dirty="0"/>
          </a:p>
          <a:p>
            <a:pPr algn="ctr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ChatGPT 0/307，第一轮；第二轮引了 2 条本地家长论坛</a:t>
            </a:r>
            <a:endParaRPr lang="zh-CN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04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先过三关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THE BASICS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你已经会的三件事：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量基线、开门、认对人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做过技术 SEO 和本地 SEO 的照旧做，在 AI 这里多查一样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注：主流 AI 爬虫不运行 JavaScript（Vercel 与 MERJ，5 亿次以上抓取）。改 robots.txt 别在末尾直接追加放行段，会让原有规则失效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这三件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只有过或不过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：防火墙挡了 AI、价格在图片里、地址对不上，后面写多少页都是零。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04</a:t>
            </a:r>
            <a:endParaRPr lang="zh-CN" sz="2400" dirty="0"/>
          </a:p>
        </p:txBody>
      </p:sp>
      <p:graphicFrame>
        <p:nvGraphicFramePr>
          <p:cNvPr id="9" name="cl-table-simp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94560"/>
          <a:ext cx="10820095" cy="914400"/>
        </p:xfrm>
        <a:graphic>
          <a:graphicData uri="http://schemas.openxmlformats.org/drawingml/2006/table">
            <a:tbl>
              <a:tblPr firstRow="1"/>
              <a:tblGrid>
                <a:gridCol w="2651760"/>
                <a:gridCol w="8168335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你已经会的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5875" cap="flat" cmpd="sng" algn="ctr">
                      <a:solidFill>
                        <a:srgbClr val="0E11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1D4ED8"/>
                          </a:solidFill>
                          <a:latin typeface="+mn-lt"/>
                          <a:ea typeface="+mn-ea"/>
                          <a:cs typeface="+mn-cs"/>
                        </a:rPr>
                        <a:t>在 AI 这里多查一样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5875" cap="flat" cmpd="sng" algn="ctr">
                      <a:solidFill>
                        <a:srgbClr val="0E11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量基线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30 句真问句问一遍，答案原样存档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开门：robots.txt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看 OAI-SearchBot（ChatGPT 搜索爬虫）是否被挡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开门：nosnippet、防火墙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关掉 nosnippet 和「Block AI bots」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开门：JavaScript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价格别靠 JS 显示，AI 爬虫不跑 JS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b="1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认对人：NAP、事实页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09728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400" dirty="0">
                          <a:solidFill>
                            <a:srgbClr val="0E1116"/>
                          </a:solidFill>
                          <a:latin typeface="+mn-lt"/>
                          <a:ea typeface="+mn-ea"/>
                          <a:cs typeface="+mn-cs"/>
                        </a:rPr>
                        <a:t>Google、Bing、Apple、Yelp、Foursquare 一字不差；用网页表格列名称、登记号、地址、电话</a:t>
                      </a:r>
                      <a:endParaRPr lang="zh-CN" altLang="en-US"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9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05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先判管制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REGULATION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动笔前先判：你这行的广告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管得多严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三个问题判出你这行管得多严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注：严格监管的红线：不写「起价」和区间，不放证言和前后对比图，不比同行，不主动求评价，不花钱上 Best / Top 排行榜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拿不准就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按更严的做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：判松了可能被罚，判严了只是少用几招。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05</a:t>
            </a:r>
            <a:endParaRPr lang="zh-CN" sz="2400" dirty="0"/>
          </a:p>
        </p:txBody>
      </p:sp>
      <p:sp>
        <p:nvSpPr>
          <p:cNvPr id="9" name="cl-sm-compare-panel"/>
          <p:cNvSpPr/>
          <p:nvPr/>
        </p:nvSpPr>
        <p:spPr>
          <a:xfrm>
            <a:off x="6461608" y="2194560"/>
            <a:ext cx="5044288" cy="3035808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10" name="cl-sm-compare-head"/>
          <p:cNvSpPr txBox="1"/>
          <p:nvPr/>
        </p:nvSpPr>
        <p:spPr>
          <a:xfrm>
            <a:off x="685800" y="2377440"/>
            <a:ext cx="504428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这样答</a:t>
            </a:r>
            <a:endParaRPr lang="zh-CN" sz="2000" dirty="0"/>
          </a:p>
        </p:txBody>
      </p:sp>
      <p:sp>
        <p:nvSpPr>
          <p:cNvPr id="11" name="cl-sm-compare-head"/>
          <p:cNvSpPr txBox="1"/>
          <p:nvPr/>
        </p:nvSpPr>
        <p:spPr>
          <a:xfrm>
            <a:off x="6681064" y="2377440"/>
            <a:ext cx="4605376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1D4ED8"/>
                </a:solidFill>
                <a:latin typeface="+mn-lt"/>
                <a:ea typeface="+mn-ea"/>
                <a:cs typeface="+mn-cs"/>
              </a:rPr>
              <a:t>你属于</a:t>
            </a:r>
            <a:endParaRPr lang="zh-CN" sz="2000" dirty="0"/>
          </a:p>
        </p:txBody>
      </p:sp>
      <p:sp>
        <p:nvSpPr>
          <p:cNvPr id="12" name="cl-sm-compare-rule"/>
          <p:cNvSpPr/>
          <p:nvPr/>
        </p:nvSpPr>
        <p:spPr>
          <a:xfrm>
            <a:off x="685800" y="2862072"/>
            <a:ext cx="50442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3" name="cl-sm-compare-rule"/>
          <p:cNvSpPr/>
          <p:nvPr/>
        </p:nvSpPr>
        <p:spPr>
          <a:xfrm>
            <a:off x="6681064" y="2862072"/>
            <a:ext cx="4605376" cy="0"/>
          </a:xfrm>
          <a:prstGeom prst="line">
            <a:avLst/>
          </a:prstGeom>
          <a:noFill/>
          <a:ln w="9525">
            <a:solidFill>
              <a:srgbClr val="BFDBFE"/>
            </a:solidFill>
            <a:prstDash val="solid"/>
          </a:ln>
        </p:spPr>
      </p:sp>
      <p:sp>
        <p:nvSpPr>
          <p:cNvPr id="14" name="cl-sm-compare-cell"/>
          <p:cNvSpPr txBox="1"/>
          <p:nvPr/>
        </p:nvSpPr>
        <p:spPr>
          <a:xfrm>
            <a:off x="685800" y="2980944"/>
            <a:ext cx="5044288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不用牌照，也不涉及健康、疗效、收益宣称</a:t>
            </a:r>
            <a:endParaRPr lang="zh-CN" sz="1400" dirty="0"/>
          </a:p>
        </p:txBody>
      </p:sp>
      <p:sp>
        <p:nvSpPr>
          <p:cNvPr id="15" name="cl-sm-compare-cell"/>
          <p:cNvSpPr txBox="1"/>
          <p:nvPr/>
        </p:nvSpPr>
        <p:spPr>
          <a:xfrm>
            <a:off x="6681064" y="2980944"/>
            <a:ext cx="4605376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无专门规定</a:t>
            </a:r>
            <a:endParaRPr lang="zh-CN" sz="1400" dirty="0"/>
          </a:p>
        </p:txBody>
      </p:sp>
      <p:sp>
        <p:nvSpPr>
          <p:cNvPr id="16" name="cl-sm-compare-arrow"/>
          <p:cNvSpPr/>
          <p:nvPr/>
        </p:nvSpPr>
        <p:spPr>
          <a:xfrm>
            <a:off x="5912968" y="3107954"/>
            <a:ext cx="365760" cy="0"/>
          </a:xfrm>
          <a:prstGeom prst="line">
            <a:avLst/>
          </a:prstGeom>
          <a:noFill/>
          <a:ln w="15875">
            <a:solidFill>
              <a:srgbClr val="AEB4C2"/>
            </a:solidFill>
            <a:prstDash val="solid"/>
            <a:tailEnd type="triangle"/>
          </a:ln>
        </p:spPr>
      </p:sp>
      <p:sp>
        <p:nvSpPr>
          <p:cNvPr id="17" name="cl-sm-compare-rule"/>
          <p:cNvSpPr/>
          <p:nvPr/>
        </p:nvSpPr>
        <p:spPr>
          <a:xfrm>
            <a:off x="685800" y="3421228"/>
            <a:ext cx="50442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8" name="cl-sm-compare-rule"/>
          <p:cNvSpPr/>
          <p:nvPr/>
        </p:nvSpPr>
        <p:spPr>
          <a:xfrm>
            <a:off x="6681064" y="3421228"/>
            <a:ext cx="4605376" cy="0"/>
          </a:xfrm>
          <a:prstGeom prst="line">
            <a:avLst/>
          </a:prstGeom>
          <a:noFill/>
          <a:ln w="9525">
            <a:solidFill>
              <a:srgbClr val="BFDBFE"/>
            </a:solidFill>
            <a:prstDash val="solid"/>
          </a:ln>
        </p:spPr>
      </p:sp>
      <p:sp>
        <p:nvSpPr>
          <p:cNvPr id="19" name="cl-sm-compare-cell"/>
          <p:cNvSpPr txBox="1"/>
          <p:nvPr/>
        </p:nvSpPr>
        <p:spPr>
          <a:xfrm>
            <a:off x="685800" y="3540100"/>
            <a:ext cx="5044288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要牌照，价格不能写区间，或证言、比同行整条被禁</a:t>
            </a:r>
            <a:endParaRPr lang="zh-CN" sz="1400" dirty="0"/>
          </a:p>
        </p:txBody>
      </p:sp>
      <p:sp>
        <p:nvSpPr>
          <p:cNvPr id="20" name="cl-sm-compare-cell"/>
          <p:cNvSpPr txBox="1"/>
          <p:nvPr/>
        </p:nvSpPr>
        <p:spPr>
          <a:xfrm>
            <a:off x="6681064" y="3540100"/>
            <a:ext cx="4605376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严格监管</a:t>
            </a:r>
            <a:endParaRPr lang="zh-CN" sz="1400" dirty="0"/>
          </a:p>
        </p:txBody>
      </p:sp>
      <p:sp>
        <p:nvSpPr>
          <p:cNvPr id="21" name="cl-sm-compare-arrow"/>
          <p:cNvSpPr/>
          <p:nvPr/>
        </p:nvSpPr>
        <p:spPr>
          <a:xfrm>
            <a:off x="5912968" y="3667110"/>
            <a:ext cx="365760" cy="0"/>
          </a:xfrm>
          <a:prstGeom prst="line">
            <a:avLst/>
          </a:prstGeom>
          <a:noFill/>
          <a:ln w="15875">
            <a:solidFill>
              <a:srgbClr val="AEB4C2"/>
            </a:solidFill>
            <a:prstDash val="solid"/>
            <a:tailEnd type="triangle"/>
          </a:ln>
        </p:spPr>
      </p:sp>
      <p:sp>
        <p:nvSpPr>
          <p:cNvPr id="22" name="cl-sm-compare-rule"/>
          <p:cNvSpPr/>
          <p:nvPr/>
        </p:nvSpPr>
        <p:spPr>
          <a:xfrm>
            <a:off x="685800" y="3980383"/>
            <a:ext cx="50442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3" name="cl-sm-compare-rule"/>
          <p:cNvSpPr/>
          <p:nvPr/>
        </p:nvSpPr>
        <p:spPr>
          <a:xfrm>
            <a:off x="6681064" y="3980383"/>
            <a:ext cx="4605376" cy="0"/>
          </a:xfrm>
          <a:prstGeom prst="line">
            <a:avLst/>
          </a:prstGeom>
          <a:noFill/>
          <a:ln w="9525">
            <a:solidFill>
              <a:srgbClr val="BFDBFE"/>
            </a:solidFill>
            <a:prstDash val="solid"/>
          </a:ln>
        </p:spPr>
      </p:sp>
      <p:sp>
        <p:nvSpPr>
          <p:cNvPr id="24" name="cl-sm-compare-cell"/>
          <p:cNvSpPr txBox="1"/>
          <p:nvPr/>
        </p:nvSpPr>
        <p:spPr>
          <a:xfrm>
            <a:off x="685800" y="4099255"/>
            <a:ext cx="5044288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要牌照，证言或比较有条件可用</a:t>
            </a:r>
            <a:endParaRPr lang="zh-CN" sz="1400" dirty="0"/>
          </a:p>
        </p:txBody>
      </p:sp>
      <p:sp>
        <p:nvSpPr>
          <p:cNvPr id="25" name="cl-sm-compare-cell"/>
          <p:cNvSpPr txBox="1"/>
          <p:nvPr/>
        </p:nvSpPr>
        <p:spPr>
          <a:xfrm>
            <a:off x="6681064" y="4099255"/>
            <a:ext cx="4605376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部分限制</a:t>
            </a:r>
            <a:endParaRPr lang="zh-CN" sz="1400" dirty="0"/>
          </a:p>
        </p:txBody>
      </p:sp>
      <p:sp>
        <p:nvSpPr>
          <p:cNvPr id="26" name="cl-sm-compare-arrow"/>
          <p:cNvSpPr/>
          <p:nvPr/>
        </p:nvSpPr>
        <p:spPr>
          <a:xfrm>
            <a:off x="5912968" y="4226265"/>
            <a:ext cx="365760" cy="0"/>
          </a:xfrm>
          <a:prstGeom prst="line">
            <a:avLst/>
          </a:prstGeom>
          <a:noFill/>
          <a:ln w="15875">
            <a:solidFill>
              <a:srgbClr val="AEB4C2"/>
            </a:solidFill>
            <a:prstDash val="solid"/>
            <a:tailEnd type="triangle"/>
          </a:ln>
        </p:spPr>
      </p:sp>
      <p:sp>
        <p:nvSpPr>
          <p:cNvPr id="27" name="cl-sm-compare-rule"/>
          <p:cNvSpPr/>
          <p:nvPr/>
        </p:nvSpPr>
        <p:spPr>
          <a:xfrm>
            <a:off x="685800" y="4539539"/>
            <a:ext cx="50442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8" name="cl-sm-compare-rule"/>
          <p:cNvSpPr/>
          <p:nvPr/>
        </p:nvSpPr>
        <p:spPr>
          <a:xfrm>
            <a:off x="6681064" y="4539539"/>
            <a:ext cx="4605376" cy="0"/>
          </a:xfrm>
          <a:prstGeom prst="line">
            <a:avLst/>
          </a:prstGeom>
          <a:noFill/>
          <a:ln w="9525">
            <a:solidFill>
              <a:srgbClr val="BFDBFE"/>
            </a:solidFill>
            <a:prstDash val="solid"/>
          </a:ln>
        </p:spPr>
      </p:sp>
      <p:sp>
        <p:nvSpPr>
          <p:cNvPr id="29" name="cl-sm-compare-cell"/>
          <p:cNvSpPr txBox="1"/>
          <p:nvPr/>
        </p:nvSpPr>
        <p:spPr>
          <a:xfrm>
            <a:off x="685800" y="4658411"/>
            <a:ext cx="5044288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要牌照，但宣传没有专门规定</a:t>
            </a:r>
            <a:endParaRPr lang="zh-CN" sz="1400" dirty="0"/>
          </a:p>
        </p:txBody>
      </p:sp>
      <p:sp>
        <p:nvSpPr>
          <p:cNvPr id="30" name="cl-sm-compare-cell"/>
          <p:cNvSpPr txBox="1"/>
          <p:nvPr/>
        </p:nvSpPr>
        <p:spPr>
          <a:xfrm>
            <a:off x="6681064" y="4658411"/>
            <a:ext cx="4605376" cy="3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无专门规定</a:t>
            </a:r>
            <a:endParaRPr lang="zh-CN" sz="1400" dirty="0"/>
          </a:p>
        </p:txBody>
      </p:sp>
      <p:sp>
        <p:nvSpPr>
          <p:cNvPr id="31" name="cl-sm-compare-arrow"/>
          <p:cNvSpPr/>
          <p:nvPr/>
        </p:nvSpPr>
        <p:spPr>
          <a:xfrm>
            <a:off x="5912968" y="4785421"/>
            <a:ext cx="365760" cy="0"/>
          </a:xfrm>
          <a:prstGeom prst="line">
            <a:avLst/>
          </a:prstGeom>
          <a:noFill/>
          <a:ln w="15875">
            <a:solidFill>
              <a:srgbClr val="AEB4C2"/>
            </a:solidFill>
            <a:prstDash val="solid"/>
            <a:tailEnd type="triangle"/>
          </a:ln>
        </p:spPr>
      </p:sp>
      <p:sp>
        <p:nvSpPr>
          <p:cNvPr id="32" name="cl-sm-compare-rule"/>
          <p:cNvSpPr/>
          <p:nvPr/>
        </p:nvSpPr>
        <p:spPr>
          <a:xfrm>
            <a:off x="685800" y="5098694"/>
            <a:ext cx="50442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06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题池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QUESTION SET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写下买家真会问的 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30 句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，整季不换题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30 句问题的配比：地点和价格定下限，只有行业词的定上限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注：我们 6 句中文问句的 64 条引用里，中文页不到 5 条，全在 AI 模式。来源：PRWeb（海外样本）；Canlah 整理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只问「divorce lawyer」，AI 模式在 10 个城市列出 0 家，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加上「near me」全部恢复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06</a:t>
            </a:r>
            <a:endParaRPr lang="zh-CN" sz="2400" dirty="0"/>
          </a:p>
        </p:txBody>
      </p:sp>
      <p:graphicFrame>
        <p:nvGraphicFramePr>
          <p:cNvPr id="9" name="cl-chart-3-mufplp3r-rank-bar" descr="横条：30 句问题里带地点 18 句、带价格或费用 9 句、只有行业词 3 句"/>
          <p:cNvGraphicFramePr/>
          <p:nvPr/>
        </p:nvGraphicFramePr>
        <p:xfrm>
          <a:off x="685800" y="2286000"/>
          <a:ext cx="10820095" cy="160934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cl-data-rule"/>
          <p:cNvSpPr/>
          <p:nvPr/>
        </p:nvSpPr>
        <p:spPr>
          <a:xfrm>
            <a:off x="685800" y="416966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1" name="cl-data-sources"/>
          <p:cNvSpPr txBox="1"/>
          <p:nvPr/>
        </p:nvSpPr>
        <p:spPr>
          <a:xfrm>
            <a:off x="685800" y="429768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问句只从四处来：</a:t>
            </a:r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客户成交前的原话、广告词、搜索框补全和 Search Console、对手页上的问题；别让 AI 编。</a:t>
            </a:r>
            <a:endParaRPr lang="zh-CN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07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怎么写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WHAT GETS QUOTED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AI 抄的是段首句，而且多在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正文前 30%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能在原页上定位到抄句的 75 条，约七成落在正文前 30%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注：位置按篇幅目测，当趋势看；答案只存了前 600 字。来源：Canlah 实测，逐页拆解被引页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法律 18 页里 15 页，被抄的是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某一段的第一句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；表格连列头一起搬走。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07</a:t>
            </a:r>
            <a:endParaRPr lang="zh-CN" sz="2400" dirty="0"/>
          </a:p>
        </p:txBody>
      </p:sp>
      <p:graphicFrame>
        <p:nvGraphicFramePr>
          <p:cNvPr id="9" name="cl-chart-4-mufplp3s-hbar" descr="横条：75 条可定位抄句里，H1 到第一个 H2 之间 32 条、第一或第二个 H2 的首句或第一张表 23 条、中后段 17 条"/>
          <p:cNvGraphicFramePr/>
          <p:nvPr/>
        </p:nvGraphicFramePr>
        <p:xfrm>
          <a:off x="685800" y="2286000"/>
          <a:ext cx="10820095" cy="170078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cl-data-rule"/>
          <p:cNvSpPr/>
          <p:nvPr/>
        </p:nvSpPr>
        <p:spPr>
          <a:xfrm>
            <a:off x="685800" y="4261104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1" name="cl-data-counter"/>
          <p:cNvSpPr txBox="1"/>
          <p:nvPr/>
        </p:nvSpPr>
        <p:spPr>
          <a:xfrm>
            <a:off x="685800" y="438912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反例：</a:t>
            </a:r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一页 H2 首句写「is a complicated matter」，没被抄；同页 FAQ 里直接给结论的那条被抄了。</a:t>
            </a:r>
            <a:endParaRPr lang="zh-CN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08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页型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价格指南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PAGE TYPE · PRICING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价格指南页：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照被引页的样子写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从上到下怎么排；被引页最常被抄的是开头结论和第一张价格表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注：被引的牙科价格博客 8/8 标题带年份，被引诊所页 10/11 的 H1 是陈述句；旁证：价格类问句 92%–97% 触发 AI 概览（Whitespark，美国 540 句）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数字精确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比版式干净要紧：卡片写 $35–$55、表格写 $25–$35，AI 跳过卡片用了表。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08</a:t>
            </a:r>
            <a:endParaRPr lang="zh-CN" sz="2400" dirty="0"/>
          </a:p>
        </p:txBody>
      </p:sp>
      <p:sp>
        <p:nvSpPr>
          <p:cNvPr id="9" name="cl-data-wf-block"/>
          <p:cNvSpPr/>
          <p:nvPr/>
        </p:nvSpPr>
        <p:spPr>
          <a:xfrm>
            <a:off x="685800" y="2212848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solid"/>
          </a:ln>
        </p:spPr>
      </p:sp>
      <p:sp>
        <p:nvSpPr>
          <p:cNvPr id="10" name="cl-data-wf-name"/>
          <p:cNvSpPr txBox="1"/>
          <p:nvPr/>
        </p:nvSpPr>
        <p:spPr>
          <a:xfrm>
            <a:off x="795528" y="221284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标题</a:t>
            </a:r>
            <a:endParaRPr lang="zh-CN" sz="1200" dirty="0"/>
          </a:p>
        </p:txBody>
      </p:sp>
      <p:sp>
        <p:nvSpPr>
          <p:cNvPr id="11" name="cl-data-wf-desc"/>
          <p:cNvSpPr txBox="1"/>
          <p:nvPr/>
        </p:nvSpPr>
        <p:spPr>
          <a:xfrm>
            <a:off x="2532888" y="2212848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&lt;品类&gt; Cost in Singapore (2026)</a:t>
            </a:r>
            <a:endParaRPr lang="zh-CN" sz="1200" dirty="0"/>
          </a:p>
        </p:txBody>
      </p:sp>
      <p:sp>
        <p:nvSpPr>
          <p:cNvPr id="12" name="cl-mono-wf-tag"/>
          <p:cNvSpPr txBox="1"/>
          <p:nvPr/>
        </p:nvSpPr>
        <p:spPr>
          <a:xfrm>
            <a:off x="7424928" y="221284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</a:t>
            </a:r>
            <a:endParaRPr lang="zh-CN" sz="1200" dirty="0"/>
          </a:p>
        </p:txBody>
      </p:sp>
      <p:sp>
        <p:nvSpPr>
          <p:cNvPr id="13" name="cl-data-wf-block"/>
          <p:cNvSpPr/>
          <p:nvPr/>
        </p:nvSpPr>
        <p:spPr>
          <a:xfrm>
            <a:off x="685800" y="2537460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solid"/>
          </a:ln>
        </p:spPr>
      </p:sp>
      <p:sp>
        <p:nvSpPr>
          <p:cNvPr id="14" name="cl-data-wf-name"/>
          <p:cNvSpPr txBox="1"/>
          <p:nvPr/>
        </p:nvSpPr>
        <p:spPr>
          <a:xfrm>
            <a:off x="795528" y="25374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H1</a:t>
            </a:r>
            <a:endParaRPr lang="zh-CN" sz="1200" dirty="0"/>
          </a:p>
        </p:txBody>
      </p:sp>
      <p:sp>
        <p:nvSpPr>
          <p:cNvPr id="15" name="cl-data-wf-desc"/>
          <p:cNvSpPr txBox="1"/>
          <p:nvPr/>
        </p:nvSpPr>
        <p:spPr>
          <a:xfrm>
            <a:off x="2532888" y="2537460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陈述句</a:t>
            </a:r>
            <a:endParaRPr lang="zh-CN" sz="1200" dirty="0"/>
          </a:p>
        </p:txBody>
      </p:sp>
      <p:sp>
        <p:nvSpPr>
          <p:cNvPr id="16" name="cl-mono-wf-tag"/>
          <p:cNvSpPr txBox="1"/>
          <p:nvPr/>
        </p:nvSpPr>
        <p:spPr>
          <a:xfrm>
            <a:off x="7424928" y="253746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</a:t>
            </a:r>
            <a:endParaRPr lang="zh-CN" sz="1200" dirty="0"/>
          </a:p>
        </p:txBody>
      </p:sp>
      <p:sp>
        <p:nvSpPr>
          <p:cNvPr id="17" name="cl-data-wf-copy"/>
          <p:cNvSpPr/>
          <p:nvPr/>
        </p:nvSpPr>
        <p:spPr>
          <a:xfrm>
            <a:off x="685800" y="2862072"/>
            <a:ext cx="7498080" cy="274320"/>
          </a:xfrm>
          <a:prstGeom prst="rect">
            <a:avLst/>
          </a:prstGeom>
          <a:solidFill>
            <a:srgbClr val="EFF6FF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8" name="cl-data-wf-name"/>
          <p:cNvSpPr txBox="1"/>
          <p:nvPr/>
        </p:nvSpPr>
        <p:spPr>
          <a:xfrm>
            <a:off x="795528" y="286207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结论段</a:t>
            </a:r>
            <a:endParaRPr lang="zh-CN" sz="1200" dirty="0"/>
          </a:p>
        </p:txBody>
      </p:sp>
      <p:sp>
        <p:nvSpPr>
          <p:cNvPr id="19" name="cl-data-wf-desc"/>
          <p:cNvSpPr txBox="1"/>
          <p:nvPr/>
        </p:nvSpPr>
        <p:spPr>
          <a:xfrm>
            <a:off x="2532888" y="2862072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40–130 词：你的价格 + 影响价格的因素</a:t>
            </a:r>
            <a:endParaRPr lang="zh-CN" sz="1200" dirty="0"/>
          </a:p>
        </p:txBody>
      </p:sp>
      <p:sp>
        <p:nvSpPr>
          <p:cNvPr id="20" name="cl-mono-wf-tag"/>
          <p:cNvSpPr txBox="1"/>
          <p:nvPr/>
        </p:nvSpPr>
        <p:spPr>
          <a:xfrm>
            <a:off x="7424928" y="286207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 · 规</a:t>
            </a:r>
            <a:endParaRPr lang="zh-CN" sz="1200" dirty="0"/>
          </a:p>
        </p:txBody>
      </p:sp>
      <p:sp>
        <p:nvSpPr>
          <p:cNvPr id="21" name="cl-data-wf-block"/>
          <p:cNvSpPr/>
          <p:nvPr/>
        </p:nvSpPr>
        <p:spPr>
          <a:xfrm>
            <a:off x="685800" y="3186684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solid"/>
          </a:ln>
        </p:spPr>
      </p:sp>
      <p:sp>
        <p:nvSpPr>
          <p:cNvPr id="22" name="cl-data-wf-name"/>
          <p:cNvSpPr txBox="1"/>
          <p:nvPr/>
        </p:nvSpPr>
        <p:spPr>
          <a:xfrm>
            <a:off x="795528" y="318668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第一个 H2</a:t>
            </a:r>
            <a:endParaRPr lang="zh-CN" sz="1200" dirty="0"/>
          </a:p>
        </p:txBody>
      </p:sp>
      <p:sp>
        <p:nvSpPr>
          <p:cNvPr id="23" name="cl-data-wf-desc"/>
          <p:cNvSpPr txBox="1"/>
          <p:nvPr/>
        </p:nvSpPr>
        <p:spPr>
          <a:xfrm>
            <a:off x="2532888" y="3186684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How Much Does &lt;品类&gt; Cost?</a:t>
            </a:r>
            <a:endParaRPr lang="zh-CN" sz="1200" dirty="0"/>
          </a:p>
        </p:txBody>
      </p:sp>
      <p:sp>
        <p:nvSpPr>
          <p:cNvPr id="24" name="cl-mono-wf-tag"/>
          <p:cNvSpPr txBox="1"/>
          <p:nvPr/>
        </p:nvSpPr>
        <p:spPr>
          <a:xfrm>
            <a:off x="7424928" y="3186684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</a:t>
            </a:r>
            <a:endParaRPr lang="zh-CN" sz="1200" dirty="0"/>
          </a:p>
        </p:txBody>
      </p:sp>
      <p:sp>
        <p:nvSpPr>
          <p:cNvPr id="25" name="cl-data-wf-block"/>
          <p:cNvSpPr/>
          <p:nvPr/>
        </p:nvSpPr>
        <p:spPr>
          <a:xfrm>
            <a:off x="1051560" y="3511296"/>
            <a:ext cx="713232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solid"/>
          </a:ln>
        </p:spPr>
      </p:sp>
      <p:sp>
        <p:nvSpPr>
          <p:cNvPr id="26" name="cl-data-wf-name"/>
          <p:cNvSpPr txBox="1"/>
          <p:nvPr/>
        </p:nvSpPr>
        <p:spPr>
          <a:xfrm>
            <a:off x="1161288" y="351129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首句</a:t>
            </a:r>
            <a:endParaRPr lang="zh-CN" sz="1200" dirty="0"/>
          </a:p>
        </p:txBody>
      </p:sp>
      <p:sp>
        <p:nvSpPr>
          <p:cNvPr id="27" name="cl-data-wf-desc"/>
          <p:cNvSpPr txBox="1"/>
          <p:nvPr/>
        </p:nvSpPr>
        <p:spPr>
          <a:xfrm>
            <a:off x="2532888" y="3511296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At &lt;品牌&gt;, &lt;品类&gt; costs S$X (incl. GST)</a:t>
            </a:r>
            <a:endParaRPr lang="zh-CN" sz="1200" dirty="0"/>
          </a:p>
        </p:txBody>
      </p:sp>
      <p:sp>
        <p:nvSpPr>
          <p:cNvPr id="28" name="cl-mono-wf-tag"/>
          <p:cNvSpPr txBox="1"/>
          <p:nvPr/>
        </p:nvSpPr>
        <p:spPr>
          <a:xfrm>
            <a:off x="7424928" y="3511296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 · 规</a:t>
            </a:r>
            <a:endParaRPr lang="zh-CN" sz="1200" dirty="0"/>
          </a:p>
        </p:txBody>
      </p:sp>
      <p:sp>
        <p:nvSpPr>
          <p:cNvPr id="29" name="cl-data-wf-copy"/>
          <p:cNvSpPr/>
          <p:nvPr/>
        </p:nvSpPr>
        <p:spPr>
          <a:xfrm>
            <a:off x="1051560" y="3835908"/>
            <a:ext cx="7132320" cy="274320"/>
          </a:xfrm>
          <a:prstGeom prst="rect">
            <a:avLst/>
          </a:prstGeom>
          <a:solidFill>
            <a:srgbClr val="EFF6FF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30" name="cl-data-wf-name"/>
          <p:cNvSpPr txBox="1"/>
          <p:nvPr/>
        </p:nvSpPr>
        <p:spPr>
          <a:xfrm>
            <a:off x="1161288" y="383590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价格表</a:t>
            </a:r>
            <a:endParaRPr lang="zh-CN" sz="1200" dirty="0"/>
          </a:p>
        </p:txBody>
      </p:sp>
      <p:sp>
        <p:nvSpPr>
          <p:cNvPr id="31" name="cl-data-wf-desc"/>
          <p:cNvSpPr txBox="1"/>
          <p:nvPr/>
        </p:nvSpPr>
        <p:spPr>
          <a:xfrm>
            <a:off x="2532888" y="3835908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所有在卖项目一张表：类型、价格、适合谁</a:t>
            </a:r>
            <a:endParaRPr lang="zh-CN" sz="1200" dirty="0"/>
          </a:p>
        </p:txBody>
      </p:sp>
      <p:sp>
        <p:nvSpPr>
          <p:cNvPr id="32" name="cl-mono-wf-tag"/>
          <p:cNvSpPr txBox="1"/>
          <p:nvPr/>
        </p:nvSpPr>
        <p:spPr>
          <a:xfrm>
            <a:off x="7424928" y="383590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 · 规</a:t>
            </a:r>
            <a:endParaRPr lang="zh-CN" sz="1200" dirty="0"/>
          </a:p>
        </p:txBody>
      </p:sp>
      <p:sp>
        <p:nvSpPr>
          <p:cNvPr id="33" name="cl-data-wf-block"/>
          <p:cNvSpPr/>
          <p:nvPr/>
        </p:nvSpPr>
        <p:spPr>
          <a:xfrm>
            <a:off x="685800" y="4160520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dash"/>
          </a:ln>
        </p:spPr>
      </p:sp>
      <p:sp>
        <p:nvSpPr>
          <p:cNvPr id="34" name="cl-data-wf-name"/>
          <p:cNvSpPr txBox="1"/>
          <p:nvPr/>
        </p:nvSpPr>
        <p:spPr>
          <a:xfrm>
            <a:off x="795528" y="4160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影响价格的因素</a:t>
            </a:r>
            <a:endParaRPr lang="zh-CN" sz="1200" dirty="0"/>
          </a:p>
        </p:txBody>
      </p:sp>
      <p:sp>
        <p:nvSpPr>
          <p:cNvPr id="35" name="cl-data-wf-desc"/>
          <p:cNvSpPr txBox="1"/>
          <p:nvPr/>
        </p:nvSpPr>
        <p:spPr>
          <a:xfrm>
            <a:off x="2532888" y="4160520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3–5 个，每个一句话</a:t>
            </a:r>
            <a:endParaRPr lang="zh-CN" sz="1200" dirty="0"/>
          </a:p>
        </p:txBody>
      </p:sp>
      <p:sp>
        <p:nvSpPr>
          <p:cNvPr id="36" name="cl-mono-wf-tag"/>
          <p:cNvSpPr txBox="1"/>
          <p:nvPr/>
        </p:nvSpPr>
        <p:spPr>
          <a:xfrm>
            <a:off x="7424928" y="416052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选</a:t>
            </a:r>
            <a:endParaRPr lang="zh-CN" sz="1200" dirty="0"/>
          </a:p>
        </p:txBody>
      </p:sp>
      <p:sp>
        <p:nvSpPr>
          <p:cNvPr id="37" name="cl-data-wf-block"/>
          <p:cNvSpPr/>
          <p:nvPr/>
        </p:nvSpPr>
        <p:spPr>
          <a:xfrm>
            <a:off x="685800" y="4485132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dash"/>
          </a:ln>
        </p:spPr>
      </p:sp>
      <p:sp>
        <p:nvSpPr>
          <p:cNvPr id="38" name="cl-data-wf-name"/>
          <p:cNvSpPr txBox="1"/>
          <p:nvPr/>
        </p:nvSpPr>
        <p:spPr>
          <a:xfrm>
            <a:off x="795528" y="44851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常见问题</a:t>
            </a:r>
            <a:endParaRPr lang="zh-CN" sz="1200" dirty="0"/>
          </a:p>
        </p:txBody>
      </p:sp>
      <p:sp>
        <p:nvSpPr>
          <p:cNvPr id="39" name="cl-data-wf-desc"/>
          <p:cNvSpPr txBox="1"/>
          <p:nvPr/>
        </p:nvSpPr>
        <p:spPr>
          <a:xfrm>
            <a:off x="2532888" y="4485132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只复述正文结论</a:t>
            </a:r>
            <a:endParaRPr lang="zh-CN" sz="1200" dirty="0"/>
          </a:p>
        </p:txBody>
      </p:sp>
      <p:sp>
        <p:nvSpPr>
          <p:cNvPr id="40" name="cl-mono-wf-tag"/>
          <p:cNvSpPr txBox="1"/>
          <p:nvPr/>
        </p:nvSpPr>
        <p:spPr>
          <a:xfrm>
            <a:off x="7424928" y="448513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选</a:t>
            </a:r>
            <a:endParaRPr lang="zh-CN" sz="1200" dirty="0"/>
          </a:p>
        </p:txBody>
      </p:sp>
      <p:sp>
        <p:nvSpPr>
          <p:cNvPr id="41" name="cl-data-wf-block"/>
          <p:cNvSpPr/>
          <p:nvPr/>
        </p:nvSpPr>
        <p:spPr>
          <a:xfrm>
            <a:off x="685800" y="4809744"/>
            <a:ext cx="74980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E1"/>
            </a:solidFill>
            <a:prstDash val="dash"/>
          </a:ln>
        </p:spPr>
      </p:sp>
      <p:sp>
        <p:nvSpPr>
          <p:cNvPr id="42" name="cl-data-wf-name"/>
          <p:cNvSpPr txBox="1"/>
          <p:nvPr/>
        </p:nvSpPr>
        <p:spPr>
          <a:xfrm>
            <a:off x="795528" y="480974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b="1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图片价目表</a:t>
            </a:r>
            <a:endParaRPr lang="zh-CN" sz="1200" dirty="0"/>
          </a:p>
        </p:txBody>
      </p:sp>
      <p:sp>
        <p:nvSpPr>
          <p:cNvPr id="43" name="cl-data-wf-desc"/>
          <p:cNvSpPr txBox="1"/>
          <p:nvPr/>
        </p:nvSpPr>
        <p:spPr>
          <a:xfrm>
            <a:off x="2532888" y="4809744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AI 读不到，价格要在首屏 HTML 里</a:t>
            </a:r>
            <a:endParaRPr lang="zh-CN" sz="1200" dirty="0"/>
          </a:p>
        </p:txBody>
      </p:sp>
      <p:sp>
        <p:nvSpPr>
          <p:cNvPr id="44" name="cl-mono-wf-tag"/>
          <p:cNvSpPr txBox="1"/>
          <p:nvPr/>
        </p:nvSpPr>
        <p:spPr>
          <a:xfrm>
            <a:off x="7424928" y="4809744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7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禁</a:t>
            </a:r>
            <a:endParaRPr lang="zh-CN" sz="1200" dirty="0"/>
          </a:p>
        </p:txBody>
      </p:sp>
      <p:sp>
        <p:nvSpPr>
          <p:cNvPr id="45" name="cl-data-wf-strike"/>
          <p:cNvSpPr/>
          <p:nvPr/>
        </p:nvSpPr>
        <p:spPr>
          <a:xfrm>
            <a:off x="777240" y="4946904"/>
            <a:ext cx="6537960" cy="0"/>
          </a:xfrm>
          <a:prstGeom prst="line">
            <a:avLst/>
          </a:prstGeom>
          <a:noFill/>
          <a:ln w="12700">
            <a:solidFill>
              <a:srgbClr val="858C9B"/>
            </a:solidFill>
            <a:prstDash val="solid"/>
          </a:ln>
        </p:spPr>
      </p:sp>
      <p:sp>
        <p:nvSpPr>
          <p:cNvPr id="46" name="cl-data-wf-callout"/>
          <p:cNvSpPr txBox="1"/>
          <p:nvPr/>
        </p:nvSpPr>
        <p:spPr>
          <a:xfrm>
            <a:off x="8869680" y="3330702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AI 常抄这里</a:t>
            </a:r>
            <a:endParaRPr lang="zh-CN" sz="1400" dirty="0"/>
          </a:p>
        </p:txBody>
      </p:sp>
      <p:sp>
        <p:nvSpPr>
          <p:cNvPr id="47" name="cl-data-wf-arrow"/>
          <p:cNvSpPr/>
          <p:nvPr/>
        </p:nvSpPr>
        <p:spPr>
          <a:xfrm flipH="1">
            <a:off x="8549640" y="3486150"/>
            <a:ext cx="246888" cy="0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</a:ln>
        </p:spPr>
      </p:sp>
      <p:sp>
        <p:nvSpPr>
          <p:cNvPr id="48" name="cl-data-wf-arrow"/>
          <p:cNvSpPr/>
          <p:nvPr/>
        </p:nvSpPr>
        <p:spPr>
          <a:xfrm flipV="1">
            <a:off x="8549640" y="2999232"/>
            <a:ext cx="0" cy="486918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</a:ln>
        </p:spPr>
      </p:sp>
      <p:sp>
        <p:nvSpPr>
          <p:cNvPr id="49" name="cl-data-wf-arrow"/>
          <p:cNvSpPr/>
          <p:nvPr/>
        </p:nvSpPr>
        <p:spPr>
          <a:xfrm flipH="1">
            <a:off x="8238744" y="2999232"/>
            <a:ext cx="310896" cy="0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  <a:tailEnd type="triangle"/>
          </a:ln>
        </p:spPr>
      </p:sp>
      <p:sp>
        <p:nvSpPr>
          <p:cNvPr id="50" name="cl-data-wf-arrow"/>
          <p:cNvSpPr/>
          <p:nvPr/>
        </p:nvSpPr>
        <p:spPr>
          <a:xfrm flipH="1">
            <a:off x="8549640" y="3486150"/>
            <a:ext cx="246888" cy="0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</a:ln>
        </p:spPr>
      </p:sp>
      <p:sp>
        <p:nvSpPr>
          <p:cNvPr id="51" name="cl-data-wf-arrow"/>
          <p:cNvSpPr/>
          <p:nvPr/>
        </p:nvSpPr>
        <p:spPr>
          <a:xfrm>
            <a:off x="8549640" y="3486150"/>
            <a:ext cx="0" cy="486918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</a:ln>
        </p:spPr>
      </p:sp>
      <p:sp>
        <p:nvSpPr>
          <p:cNvPr id="52" name="cl-data-wf-arrow"/>
          <p:cNvSpPr/>
          <p:nvPr/>
        </p:nvSpPr>
        <p:spPr>
          <a:xfrm flipH="1">
            <a:off x="8238744" y="3973068"/>
            <a:ext cx="310896" cy="0"/>
          </a:xfrm>
          <a:prstGeom prst="line">
            <a:avLst/>
          </a:prstGeom>
          <a:noFill/>
          <a:ln w="19050">
            <a:solidFill>
              <a:srgbClr val="2563EB"/>
            </a:solidFill>
            <a:prstDash val="solid"/>
            <a:tailEnd type="triangle"/>
          </a:ln>
        </p:spPr>
      </p:sp>
      <p:sp>
        <p:nvSpPr>
          <p:cNvPr id="53" name="cl-mono-wf-legend"/>
          <p:cNvSpPr txBox="1"/>
          <p:nvPr/>
        </p:nvSpPr>
        <p:spPr>
          <a:xfrm>
            <a:off x="8869680" y="42062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必 = 必做　选 = 可选（虚线）</a:t>
            </a:r>
            <a:endParaRPr lang="zh-CN" sz="1200" dirty="0"/>
          </a:p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禁 = 别做（划掉）</a:t>
            </a:r>
            <a:endParaRPr lang="zh-CN" sz="1200" dirty="0"/>
          </a:p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规 = 受监管行业另有写法</a:t>
            </a:r>
            <a:endParaRPr lang="zh-CN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09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误区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MYTHS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你熟的 SEO 加分项，被引页里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多半没有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常被当成必做的几样，在被引页里出现得很少（被引页里有几页）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注：被引页最短 40 词，中位数约 1,300–1,500 词；医疗页的页头署名医生要做；挡了 GPTBot 的站 88.2% 照样被引（BuzzStream）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这是出现次数，不是对照实验：只能说它们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不是被引的条件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，不能说做了没用。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09</a:t>
            </a:r>
            <a:endParaRPr lang="zh-CN" sz="2400" dirty="0"/>
          </a:p>
        </p:txBody>
      </p:sp>
      <p:sp>
        <p:nvSpPr>
          <p:cNvPr id="9" name="cl-sm-card-rule"/>
          <p:cNvSpPr/>
          <p:nvPr/>
        </p:nvSpPr>
        <p:spPr>
          <a:xfrm>
            <a:off x="685800" y="2194560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0" name="cl-sm-card-title"/>
          <p:cNvSpPr txBox="1"/>
          <p:nvPr/>
        </p:nvSpPr>
        <p:spPr>
          <a:xfrm>
            <a:off x="685800" y="2350008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字数 1,800–3,000 词</a:t>
            </a:r>
            <a:endParaRPr lang="zh-CN" sz="2000" dirty="0"/>
          </a:p>
        </p:txBody>
      </p:sp>
      <p:sp>
        <p:nvSpPr>
          <p:cNvPr id="11" name="cl-sm-card-desc"/>
          <p:cNvSpPr txBox="1"/>
          <p:nvPr/>
        </p:nvSpPr>
        <p:spPr>
          <a:xfrm>
            <a:off x="685800" y="2780782"/>
            <a:ext cx="3332348" cy="28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法律 2/18、补习 2/8、电商 3/11</a:t>
            </a:r>
            <a:endParaRPr lang="zh-CN" sz="1400" dirty="0"/>
          </a:p>
        </p:txBody>
      </p:sp>
      <p:sp>
        <p:nvSpPr>
          <p:cNvPr id="12" name="cl-sm-card-rule"/>
          <p:cNvSpPr/>
          <p:nvPr/>
        </p:nvSpPr>
        <p:spPr>
          <a:xfrm>
            <a:off x="4383908" y="2194560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3" name="cl-sm-card-title"/>
          <p:cNvSpPr txBox="1"/>
          <p:nvPr/>
        </p:nvSpPr>
        <p:spPr>
          <a:xfrm>
            <a:off x="4383908" y="2350008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权威外链</a:t>
            </a:r>
            <a:endParaRPr lang="zh-CN" sz="2000" dirty="0"/>
          </a:p>
        </p:txBody>
      </p:sp>
      <p:sp>
        <p:nvSpPr>
          <p:cNvPr id="14" name="cl-sm-card-desc"/>
          <p:cNvSpPr txBox="1"/>
          <p:nvPr/>
        </p:nvSpPr>
        <p:spPr>
          <a:xfrm>
            <a:off x="4383908" y="2780782"/>
            <a:ext cx="3332348" cy="28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牙科 1/16、法律 2/18</a:t>
            </a:r>
            <a:endParaRPr lang="zh-CN" sz="1400" dirty="0"/>
          </a:p>
        </p:txBody>
      </p:sp>
      <p:sp>
        <p:nvSpPr>
          <p:cNvPr id="15" name="cl-sm-card-rule"/>
          <p:cNvSpPr/>
          <p:nvPr/>
        </p:nvSpPr>
        <p:spPr>
          <a:xfrm>
            <a:off x="8082107" y="2194560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6" name="cl-sm-card-title"/>
          <p:cNvSpPr txBox="1"/>
          <p:nvPr/>
        </p:nvSpPr>
        <p:spPr>
          <a:xfrm>
            <a:off x="8082107" y="2350008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具名个人作者</a:t>
            </a:r>
            <a:endParaRPr lang="zh-CN" sz="2000" dirty="0"/>
          </a:p>
        </p:txBody>
      </p:sp>
      <p:sp>
        <p:nvSpPr>
          <p:cNvPr id="17" name="cl-sm-card-desc"/>
          <p:cNvSpPr txBox="1"/>
          <p:nvPr/>
        </p:nvSpPr>
        <p:spPr>
          <a:xfrm>
            <a:off x="8082107" y="2780782"/>
            <a:ext cx="3332348" cy="28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法律 2/18；医疗页例外，6/12</a:t>
            </a:r>
            <a:endParaRPr lang="zh-CN" sz="1400" dirty="0"/>
          </a:p>
        </p:txBody>
      </p:sp>
      <p:sp>
        <p:nvSpPr>
          <p:cNvPr id="18" name="cl-sm-card-rule"/>
          <p:cNvSpPr/>
          <p:nvPr/>
        </p:nvSpPr>
        <p:spPr>
          <a:xfrm>
            <a:off x="685800" y="3849624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9" name="cl-sm-card-title"/>
          <p:cNvSpPr txBox="1"/>
          <p:nvPr/>
        </p:nvSpPr>
        <p:spPr>
          <a:xfrm>
            <a:off x="685800" y="4005072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3 个以上问句式 H2</a:t>
            </a:r>
            <a:endParaRPr lang="zh-CN" sz="2000" dirty="0"/>
          </a:p>
        </p:txBody>
      </p:sp>
      <p:sp>
        <p:nvSpPr>
          <p:cNvPr id="20" name="cl-sm-card-desc"/>
          <p:cNvSpPr txBox="1"/>
          <p:nvPr/>
        </p:nvSpPr>
        <p:spPr>
          <a:xfrm>
            <a:off x="685800" y="4435846"/>
            <a:ext cx="3332348" cy="28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法律 3/18、SaaS 4/13</a:t>
            </a:r>
            <a:endParaRPr lang="zh-CN" sz="1400" dirty="0"/>
          </a:p>
        </p:txBody>
      </p:sp>
      <p:sp>
        <p:nvSpPr>
          <p:cNvPr id="21" name="cl-sm-card-rule"/>
          <p:cNvSpPr/>
          <p:nvPr/>
        </p:nvSpPr>
        <p:spPr>
          <a:xfrm>
            <a:off x="4383908" y="3849624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2" name="cl-sm-card-title"/>
          <p:cNvSpPr txBox="1"/>
          <p:nvPr/>
        </p:nvSpPr>
        <p:spPr>
          <a:xfrm>
            <a:off x="4383908" y="4005072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FAQ</a:t>
            </a:r>
            <a:endParaRPr lang="zh-CN" sz="2000" dirty="0"/>
          </a:p>
        </p:txBody>
      </p:sp>
      <p:sp>
        <p:nvSpPr>
          <p:cNvPr id="23" name="cl-sm-card-desc"/>
          <p:cNvSpPr txBox="1"/>
          <p:nvPr/>
        </p:nvSpPr>
        <p:spPr>
          <a:xfrm>
            <a:off x="4383908" y="4435846"/>
            <a:ext cx="3332348" cy="535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牙科 11/16 有，但抄句出自 FAQ 的约 6 例</a:t>
            </a:r>
            <a:endParaRPr lang="zh-CN" sz="1400" dirty="0"/>
          </a:p>
        </p:txBody>
      </p:sp>
      <p:sp>
        <p:nvSpPr>
          <p:cNvPr id="24" name="cl-sm-card-rule"/>
          <p:cNvSpPr/>
          <p:nvPr/>
        </p:nvSpPr>
        <p:spPr>
          <a:xfrm>
            <a:off x="8082107" y="3849624"/>
            <a:ext cx="34237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5" name="cl-sm-card-title"/>
          <p:cNvSpPr txBox="1"/>
          <p:nvPr/>
        </p:nvSpPr>
        <p:spPr>
          <a:xfrm>
            <a:off x="8082107" y="4005072"/>
            <a:ext cx="333234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llms.txt、挡 GPTBot</a:t>
            </a:r>
            <a:endParaRPr lang="zh-CN" sz="2000" dirty="0"/>
          </a:p>
        </p:txBody>
      </p:sp>
      <p:sp>
        <p:nvSpPr>
          <p:cNvPr id="26" name="cl-sm-card-desc"/>
          <p:cNvSpPr txBox="1"/>
          <p:nvPr/>
        </p:nvSpPr>
        <p:spPr>
          <a:xfrm>
            <a:off x="8082107" y="4435846"/>
            <a:ext cx="3332348" cy="28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Google 说不需要前者；后者只管训练</a:t>
            </a:r>
            <a:endParaRPr lang="zh-CN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10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站外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OFF-SITE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「哪家好」不靠写页，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靠进 AI 已在引的页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问「哪家好」时，两个引擎都不引商家自己写的「最佳」文章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注：家事法、CRM 各只 1 句，只当方向看。旁证：AI 引用 84% 来自别人主动写你，付费和软文 0.3%（Muck Rack）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把 30 句答案的来源汇总，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最常出现的 20 个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就是目标：写错你的发更正，没有你的先上官方名录。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10</a:t>
            </a:r>
            <a:endParaRPr lang="zh-CN" sz="2400" dirty="0"/>
          </a:p>
        </p:txBody>
      </p:sp>
      <p:sp>
        <p:nvSpPr>
          <p:cNvPr id="9" name="cl-sm-compare-head"/>
          <p:cNvSpPr txBox="1"/>
          <p:nvPr/>
        </p:nvSpPr>
        <p:spPr>
          <a:xfrm>
            <a:off x="2971800" y="2377440"/>
            <a:ext cx="412988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ChatGPT 引什么</a:t>
            </a:r>
            <a:endParaRPr lang="zh-CN" sz="2000" dirty="0"/>
          </a:p>
        </p:txBody>
      </p:sp>
      <p:sp>
        <p:nvSpPr>
          <p:cNvPr id="10" name="cl-sm-compare-head"/>
          <p:cNvSpPr txBox="1"/>
          <p:nvPr/>
        </p:nvSpPr>
        <p:spPr>
          <a:xfrm>
            <a:off x="7376008" y="2377440"/>
            <a:ext cx="4129888" cy="35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AI 模式引什么</a:t>
            </a:r>
            <a:endParaRPr lang="zh-CN" sz="2000" dirty="0"/>
          </a:p>
        </p:txBody>
      </p:sp>
      <p:sp>
        <p:nvSpPr>
          <p:cNvPr id="11" name="cl-sm-compare-sub"/>
          <p:cNvSpPr txBox="1"/>
          <p:nvPr/>
        </p:nvSpPr>
        <p:spPr>
          <a:xfrm>
            <a:off x="685800" y="2450592"/>
            <a:ext cx="2011680" cy="230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问法</a:t>
            </a:r>
            <a:endParaRPr lang="zh-CN" sz="1200" dirty="0"/>
          </a:p>
        </p:txBody>
      </p:sp>
      <p:sp>
        <p:nvSpPr>
          <p:cNvPr id="12" name="cl-sm-compare-rule"/>
          <p:cNvSpPr/>
          <p:nvPr/>
        </p:nvSpPr>
        <p:spPr>
          <a:xfrm>
            <a:off x="685800" y="2862072"/>
            <a:ext cx="6415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3" name="cl-sm-compare-rule"/>
          <p:cNvSpPr/>
          <p:nvPr/>
        </p:nvSpPr>
        <p:spPr>
          <a:xfrm>
            <a:off x="7376008" y="2862072"/>
            <a:ext cx="4129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4" name="cl-sm-compare-label"/>
          <p:cNvSpPr txBox="1"/>
          <p:nvPr/>
        </p:nvSpPr>
        <p:spPr>
          <a:xfrm>
            <a:off x="685800" y="2980944"/>
            <a:ext cx="2011680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补习（5 句）</a:t>
            </a:r>
            <a:endParaRPr lang="zh-CN" sz="1400" dirty="0"/>
          </a:p>
        </p:txBody>
      </p:sp>
      <p:sp>
        <p:nvSpPr>
          <p:cNvPr id="15" name="cl-sm-compare-cell"/>
          <p:cNvSpPr txBox="1"/>
          <p:nvPr/>
        </p:nvSpPr>
        <p:spPr>
          <a:xfrm>
            <a:off x="2971800" y="2980944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机构官网约 35/44，榜单 0</a:t>
            </a:r>
            <a:endParaRPr lang="zh-CN" sz="1400" dirty="0"/>
          </a:p>
        </p:txBody>
      </p:sp>
      <p:sp>
        <p:nvSpPr>
          <p:cNvPr id="16" name="cl-sm-compare-cell"/>
          <p:cNvSpPr txBox="1"/>
          <p:nvPr/>
        </p:nvSpPr>
        <p:spPr>
          <a:xfrm>
            <a:off x="7376008" y="2980944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以榜单为主</a:t>
            </a:r>
            <a:endParaRPr lang="zh-CN" sz="1400" dirty="0"/>
          </a:p>
        </p:txBody>
      </p:sp>
      <p:sp>
        <p:nvSpPr>
          <p:cNvPr id="17" name="cl-sm-compare-rule"/>
          <p:cNvSpPr/>
          <p:nvPr/>
        </p:nvSpPr>
        <p:spPr>
          <a:xfrm>
            <a:off x="685800" y="3651504"/>
            <a:ext cx="6415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8" name="cl-sm-compare-rule"/>
          <p:cNvSpPr/>
          <p:nvPr/>
        </p:nvSpPr>
        <p:spPr>
          <a:xfrm>
            <a:off x="7376008" y="3651504"/>
            <a:ext cx="4129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9" name="cl-sm-compare-label"/>
          <p:cNvSpPr txBox="1"/>
          <p:nvPr/>
        </p:nvSpPr>
        <p:spPr>
          <a:xfrm>
            <a:off x="685800" y="3770376"/>
            <a:ext cx="2011680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家事法（1 句）</a:t>
            </a:r>
            <a:endParaRPr lang="zh-CN" sz="1400" dirty="0"/>
          </a:p>
        </p:txBody>
      </p:sp>
      <p:sp>
        <p:nvSpPr>
          <p:cNvPr id="20" name="cl-sm-compare-cell"/>
          <p:cNvSpPr txBox="1"/>
          <p:nvPr/>
        </p:nvSpPr>
        <p:spPr>
          <a:xfrm>
            <a:off x="2971800" y="3770376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Doyle's、Legal500、Chambers</a:t>
            </a:r>
            <a:endParaRPr lang="zh-CN" sz="1400" dirty="0"/>
          </a:p>
        </p:txBody>
      </p:sp>
      <p:sp>
        <p:nvSpPr>
          <p:cNvPr id="21" name="cl-sm-compare-cell"/>
          <p:cNvSpPr txBox="1"/>
          <p:nvPr/>
        </p:nvSpPr>
        <p:spPr>
          <a:xfrm>
            <a:off x="7376008" y="3770376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律所官网、名录、地图卡</a:t>
            </a:r>
            <a:endParaRPr lang="zh-CN" sz="1400" dirty="0"/>
          </a:p>
        </p:txBody>
      </p:sp>
      <p:sp>
        <p:nvSpPr>
          <p:cNvPr id="22" name="cl-sm-compare-rule"/>
          <p:cNvSpPr/>
          <p:nvPr/>
        </p:nvSpPr>
        <p:spPr>
          <a:xfrm>
            <a:off x="685800" y="4440936"/>
            <a:ext cx="6415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3" name="cl-sm-compare-rule"/>
          <p:cNvSpPr/>
          <p:nvPr/>
        </p:nvSpPr>
        <p:spPr>
          <a:xfrm>
            <a:off x="7376008" y="4440936"/>
            <a:ext cx="4129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4" name="cl-sm-compare-label"/>
          <p:cNvSpPr txBox="1"/>
          <p:nvPr/>
        </p:nvSpPr>
        <p:spPr>
          <a:xfrm>
            <a:off x="685800" y="4559808"/>
            <a:ext cx="2011680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best CRM（1 句）</a:t>
            </a:r>
            <a:endParaRPr lang="zh-CN" sz="1400" dirty="0"/>
          </a:p>
        </p:txBody>
      </p:sp>
      <p:sp>
        <p:nvSpPr>
          <p:cNvPr id="25" name="cl-sm-compare-cell"/>
          <p:cNvSpPr txBox="1"/>
          <p:nvPr/>
        </p:nvSpPr>
        <p:spPr>
          <a:xfrm>
            <a:off x="2971800" y="4559808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官方定价页 4/4</a:t>
            </a:r>
            <a:endParaRPr lang="zh-CN" sz="1400" dirty="0"/>
          </a:p>
        </p:txBody>
      </p:sp>
      <p:sp>
        <p:nvSpPr>
          <p:cNvPr id="26" name="cl-sm-compare-cell"/>
          <p:cNvSpPr txBox="1"/>
          <p:nvPr/>
        </p:nvSpPr>
        <p:spPr>
          <a:xfrm>
            <a:off x="7376008" y="4559808"/>
            <a:ext cx="4129888" cy="56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Reddit、YouTube、行业媒体</a:t>
            </a:r>
            <a:endParaRPr lang="zh-CN" sz="1400" dirty="0"/>
          </a:p>
        </p:txBody>
      </p:sp>
      <p:sp>
        <p:nvSpPr>
          <p:cNvPr id="27" name="cl-sm-compare-rule"/>
          <p:cNvSpPr/>
          <p:nvPr/>
        </p:nvSpPr>
        <p:spPr>
          <a:xfrm>
            <a:off x="685800" y="5230368"/>
            <a:ext cx="6415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28" name="cl-sm-compare-rule"/>
          <p:cNvSpPr/>
          <p:nvPr/>
        </p:nvSpPr>
        <p:spPr>
          <a:xfrm>
            <a:off x="7376008" y="5230368"/>
            <a:ext cx="412988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11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复测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MEASURE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每月同一批问题，看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三个数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三个数分开看，各有各的赢法，不合成一个分数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注：同一周把同一批问题重问 3 次，看结果自己会差多少，超过这个幅度才算真动了；换了问题或 AI 工具，前后就不能比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只盯一个数，就盯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说错几条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；数字没动，先回头查开门和认对人。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11</a:t>
            </a:r>
            <a:endParaRPr lang="zh-CN" sz="2400" dirty="0"/>
          </a:p>
        </p:txBody>
      </p:sp>
      <p:sp>
        <p:nvSpPr>
          <p:cNvPr id="9" name="cl-sm-pillar-rule"/>
          <p:cNvSpPr/>
          <p:nvPr/>
        </p:nvSpPr>
        <p:spPr>
          <a:xfrm>
            <a:off x="685800" y="2194560"/>
            <a:ext cx="330189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0" name="cl-marker-numeral"/>
          <p:cNvSpPr txBox="1"/>
          <p:nvPr/>
        </p:nvSpPr>
        <p:spPr>
          <a:xfrm>
            <a:off x="685800" y="2414016"/>
            <a:ext cx="562265" cy="427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zh-CN" altLang="en-US" sz="2800" b="1" dirty="0">
                <a:solidFill>
                  <a:srgbClr val="AEB4C2"/>
                </a:solidFill>
                <a:latin typeface="+mn-lt"/>
                <a:ea typeface="+mn-ea"/>
                <a:cs typeface="+mn-cs"/>
              </a:rPr>
              <a:t>01</a:t>
            </a:r>
            <a:endParaRPr lang="zh-CN" sz="2800" dirty="0"/>
          </a:p>
        </p:txBody>
      </p:sp>
      <p:sp>
        <p:nvSpPr>
          <p:cNvPr id="11" name="cl-sm-pillar-title"/>
          <p:cNvSpPr txBox="1"/>
          <p:nvPr/>
        </p:nvSpPr>
        <p:spPr>
          <a:xfrm>
            <a:off x="685800" y="3026664"/>
            <a:ext cx="2899562" cy="687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AI 点到你几次</a:t>
            </a:r>
            <a:endParaRPr lang="zh-CN" sz="2000" dirty="0"/>
          </a:p>
        </p:txBody>
      </p:sp>
      <p:sp>
        <p:nvSpPr>
          <p:cNvPr id="12" name="cl-sm-pillar-desc"/>
          <p:cNvSpPr txBox="1"/>
          <p:nvPr/>
        </p:nvSpPr>
        <p:spPr>
          <a:xfrm>
            <a:off x="685800" y="3824204"/>
            <a:ext cx="2899562" cy="535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怎么才算赢：超过自然波动，且连续两个月同向</a:t>
            </a:r>
            <a:endParaRPr lang="zh-CN" sz="1400" dirty="0"/>
          </a:p>
        </p:txBody>
      </p:sp>
      <p:sp>
        <p:nvSpPr>
          <p:cNvPr id="13" name="cl-sm-pillar-rule"/>
          <p:cNvSpPr/>
          <p:nvPr/>
        </p:nvSpPr>
        <p:spPr>
          <a:xfrm>
            <a:off x="4444898" y="2194560"/>
            <a:ext cx="330189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4" name="cl-marker-numeral"/>
          <p:cNvSpPr txBox="1"/>
          <p:nvPr/>
        </p:nvSpPr>
        <p:spPr>
          <a:xfrm>
            <a:off x="4444898" y="2414016"/>
            <a:ext cx="562265" cy="427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zh-CN" altLang="en-US" sz="2800" b="1" dirty="0">
                <a:solidFill>
                  <a:srgbClr val="AEB4C2"/>
                </a:solidFill>
                <a:latin typeface="+mn-lt"/>
                <a:ea typeface="+mn-ea"/>
                <a:cs typeface="+mn-cs"/>
              </a:rPr>
              <a:t>02</a:t>
            </a:r>
            <a:endParaRPr lang="zh-CN" sz="2800" dirty="0"/>
          </a:p>
        </p:txBody>
      </p:sp>
      <p:sp>
        <p:nvSpPr>
          <p:cNvPr id="15" name="cl-sm-pillar-title"/>
          <p:cNvSpPr txBox="1"/>
          <p:nvPr/>
        </p:nvSpPr>
        <p:spPr>
          <a:xfrm>
            <a:off x="4444898" y="3026664"/>
            <a:ext cx="2899562" cy="687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常引的 20 页里写到你、本月又被引的几页</a:t>
            </a:r>
            <a:endParaRPr lang="zh-CN" sz="2000" dirty="0"/>
          </a:p>
        </p:txBody>
      </p:sp>
      <p:sp>
        <p:nvSpPr>
          <p:cNvPr id="16" name="cl-sm-pillar-desc"/>
          <p:cNvSpPr txBox="1"/>
          <p:nvPr/>
        </p:nvSpPr>
        <p:spPr>
          <a:xfrm>
            <a:off x="4444898" y="3824204"/>
            <a:ext cx="2899562" cy="535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怎么才算赢：每月多一页，90 天至少多 3 页</a:t>
            </a:r>
            <a:endParaRPr lang="zh-CN" sz="1400" dirty="0"/>
          </a:p>
        </p:txBody>
      </p:sp>
      <p:sp>
        <p:nvSpPr>
          <p:cNvPr id="17" name="cl-sm-pillar-tint"/>
          <p:cNvSpPr/>
          <p:nvPr/>
        </p:nvSpPr>
        <p:spPr>
          <a:xfrm>
            <a:off x="8203997" y="2194560"/>
            <a:ext cx="3301898" cy="2366284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18" name="cl-sm-pillar-rule"/>
          <p:cNvSpPr/>
          <p:nvPr/>
        </p:nvSpPr>
        <p:spPr>
          <a:xfrm>
            <a:off x="8203997" y="2194560"/>
            <a:ext cx="3301898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19" name="cl-marker-numeral"/>
          <p:cNvSpPr txBox="1"/>
          <p:nvPr/>
        </p:nvSpPr>
        <p:spPr>
          <a:xfrm>
            <a:off x="8405165" y="2414016"/>
            <a:ext cx="562265" cy="427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zh-CN" altLang="en-US" sz="2800" b="1" dirty="0">
                <a:solidFill>
                  <a:srgbClr val="1D4ED8"/>
                </a:solidFill>
                <a:latin typeface="+mn-lt"/>
                <a:ea typeface="+mn-ea"/>
                <a:cs typeface="+mn-cs"/>
              </a:rPr>
              <a:t>03</a:t>
            </a:r>
            <a:endParaRPr lang="zh-CN" sz="2800" dirty="0"/>
          </a:p>
        </p:txBody>
      </p:sp>
      <p:sp>
        <p:nvSpPr>
          <p:cNvPr id="20" name="cl-sm-pillar-title"/>
          <p:cNvSpPr txBox="1"/>
          <p:nvPr/>
        </p:nvSpPr>
        <p:spPr>
          <a:xfrm>
            <a:off x="8405165" y="3026664"/>
            <a:ext cx="2899562" cy="687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zh-CN" altLang="en-US" sz="2000" b="1" dirty="0">
                <a:solidFill>
                  <a:srgbClr val="1D4ED8"/>
                </a:solidFill>
                <a:latin typeface="+mn-lt"/>
                <a:ea typeface="+mn-ea"/>
                <a:cs typeface="+mn-cs"/>
              </a:rPr>
              <a:t>AI 把你的事实说错几条</a:t>
            </a:r>
            <a:endParaRPr lang="zh-CN" sz="2000" dirty="0"/>
          </a:p>
        </p:txBody>
      </p:sp>
      <p:sp>
        <p:nvSpPr>
          <p:cNvPr id="21" name="cl-sm-pillar-desc"/>
          <p:cNvSpPr txBox="1"/>
          <p:nvPr/>
        </p:nvSpPr>
        <p:spPr>
          <a:xfrm>
            <a:off x="8405165" y="3824204"/>
            <a:ext cx="2899562" cy="535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怎么才算赢：降到 0，每条留改前改后截图</a:t>
            </a:r>
            <a:endParaRPr lang="zh-CN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-ph-tracker"/>
          <p:cNvSpPr/>
          <p:nvPr>
            <p:ph idx="103" type="body" hasCustomPrompt="1"/>
          </p:nvPr>
        </p:nvSpPr>
        <p:spPr>
          <a:xfrm>
            <a:off x="685800" y="502920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12 · 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完整版</a:t>
            </a:r>
            <a:pPr algn="l" indent="0" marL="0">
              <a:buNone/>
            </a:pPr>
            <a:r>
              <a:rPr lang="zh-CN" altLang="en-US" sz="1000" b="1" spc="150" kern="0" dirty="0">
                <a:solidFill>
                  <a:srgbClr val="5E6675"/>
                </a:solidFill>
                <a:latin typeface="Consolas" pitchFamily="49" charset="0"/>
                <a:ea typeface="+mn-ea"/>
                <a:cs typeface="+mn-cs"/>
              </a:rPr>
              <a:t> / FULL PLAYBOOK</a:t>
            </a:r>
            <a:endParaRPr lang="zh-CN" sz="1000" dirty="0"/>
          </a:p>
        </p:txBody>
      </p:sp>
      <p:sp>
        <p:nvSpPr>
          <p:cNvPr id="3" name="cl-ph-title"/>
          <p:cNvSpPr/>
          <p:nvPr>
            <p:ph idx="104" type="title" hasCustomPrompt="1"/>
          </p:nvPr>
        </p:nvSpPr>
        <p:spPr>
          <a:xfrm>
            <a:off x="685800" y="987552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2563EB"/>
                </a:solidFill>
              </a:rPr>
              <a:t>46 种</a:t>
            </a:r>
            <a:pPr algn="l" indent="0" marL="0">
              <a:lnSpc>
                <a:spcPts val="3800"/>
              </a:lnSpc>
              <a:buNone/>
            </a:pPr>
            <a:r>
              <a:rPr lang="zh-CN" altLang="en-US" sz="3200" b="1" dirty="0">
                <a:solidFill>
                  <a:srgbClr val="0E1116"/>
                </a:solidFill>
              </a:rPr>
              <a:t>被引页型，一个个数出来的</a:t>
            </a:r>
            <a:endParaRPr lang="zh-CN" sz="3200" dirty="0"/>
          </a:p>
        </p:txBody>
      </p:sp>
      <p:sp>
        <p:nvSpPr>
          <p:cNvPr id="4" name="cl-ph-subtitle"/>
          <p:cNvSpPr/>
          <p:nvPr>
            <p:ph idx="105" type="body" hasCustomPrompt="1"/>
          </p:nvPr>
        </p:nvSpPr>
        <p:spPr>
          <a:xfrm>
            <a:off x="685800" y="1591056"/>
            <a:ext cx="108200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</a:rPr>
              <a:t>页型数量是问法决定的：只问多少钱、哪家好，只看得到 9 种</a:t>
            </a:r>
            <a:endParaRPr lang="zh-CN" sz="1600" dirty="0"/>
          </a:p>
        </p:txBody>
      </p:sp>
      <p:sp>
        <p:nvSpPr>
          <p:cNvPr id="5" name="cl-ph-source"/>
          <p:cNvSpPr/>
          <p:nvPr>
            <p:ph idx="106" type="body" hasCustomPrompt="1"/>
          </p:nvPr>
        </p:nvSpPr>
        <p:spPr>
          <a:xfrm>
            <a:off x="685800" y="58521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1300"/>
              </a:lnSpc>
              <a:buNone/>
            </a:pPr>
            <a:r>
              <a:rPr lang="zh-CN" altLang="en-US" sz="1050" dirty="0">
                <a:solidFill>
                  <a:srgbClr val="5E6675"/>
                </a:solidFill>
              </a:rPr>
              <a:t>注：另有牙科医美行业版；开源版在 GitHub，可以直接交给你的 AI 助手，照着查你的网站。来源：Canlah 整理</a:t>
            </a:r>
            <a:endParaRPr lang="zh-CN" sz="1050" dirty="0"/>
          </a:p>
        </p:txBody>
      </p:sp>
      <p:sp>
        <p:nvSpPr>
          <p:cNvPr id="6" name="cl-sowhat-rule"/>
          <p:cNvSpPr/>
          <p:nvPr/>
        </p:nvSpPr>
        <p:spPr>
          <a:xfrm>
            <a:off x="685800" y="5394960"/>
            <a:ext cx="1082009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sp>
        <p:nvSpPr>
          <p:cNvPr id="7" name="cl-sowhat"/>
          <p:cNvSpPr txBox="1"/>
          <p:nvPr/>
        </p:nvSpPr>
        <p:spPr>
          <a:xfrm>
            <a:off x="685800" y="5468112"/>
            <a:ext cx="10820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完整版 9 章加 4 个附录，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46 种网页各一张施工图</a:t>
            </a:r>
            <a:pPr algn="l" indent="0" marL="0">
              <a:lnSpc>
                <a:spcPts val="2300"/>
              </a:lnSpc>
              <a:buNone/>
            </a:pPr>
            <a:r>
              <a:rPr lang="zh-CN" altLang="en-US" sz="16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，关键数字附出处和样本量，没实测的标明。</a:t>
            </a:r>
            <a:endParaRPr lang="zh-CN" sz="1600" dirty="0"/>
          </a:p>
        </p:txBody>
      </p:sp>
      <p:sp>
        <p:nvSpPr>
          <p:cNvPr id="8" name="cl-chrome-pageno"/>
          <p:cNvSpPr txBox="1"/>
          <p:nvPr/>
        </p:nvSpPr>
        <p:spPr>
          <a:xfrm>
            <a:off x="10591495" y="623620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2400"/>
              </a:lnSpc>
              <a:buNone/>
            </a:pPr>
            <a:r>
              <a:rPr lang="zh-CN" altLang="en-US" sz="2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12</a:t>
            </a:r>
            <a:endParaRPr lang="zh-CN" sz="2400" dirty="0"/>
          </a:p>
        </p:txBody>
      </p:sp>
      <p:sp>
        <p:nvSpPr>
          <p:cNvPr id="9" name="cl-data-wf-total"/>
          <p:cNvSpPr/>
          <p:nvPr/>
        </p:nvSpPr>
        <p:spPr>
          <a:xfrm>
            <a:off x="3483864" y="2365096"/>
            <a:ext cx="726582" cy="344729"/>
          </a:xfrm>
          <a:prstGeom prst="rect">
            <a:avLst/>
          </a:prstGeom>
          <a:solidFill>
            <a:srgbClr val="0E1116"/>
          </a:solidFill>
          <a:ln/>
        </p:spPr>
      </p:sp>
      <p:sp>
        <p:nvSpPr>
          <p:cNvPr id="10" name="cl-chart-value"/>
          <p:cNvSpPr txBox="1"/>
          <p:nvPr/>
        </p:nvSpPr>
        <p:spPr>
          <a:xfrm>
            <a:off x="4301795" y="2409444"/>
            <a:ext cx="22750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9</a:t>
            </a:r>
            <a:endParaRPr lang="zh-CN" sz="1400" dirty="0"/>
          </a:p>
        </p:txBody>
      </p:sp>
      <p:sp>
        <p:nvSpPr>
          <p:cNvPr id="11" name="cl-chart-cat"/>
          <p:cNvSpPr txBox="1"/>
          <p:nvPr/>
        </p:nvSpPr>
        <p:spPr>
          <a:xfrm>
            <a:off x="685800" y="2299716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两个引擎实测</a:t>
            </a:r>
            <a:endParaRPr lang="zh-CN" sz="1400" dirty="0"/>
          </a:p>
        </p:txBody>
      </p:sp>
      <p:sp>
        <p:nvSpPr>
          <p:cNvPr id="12" name="cl-chart-cat-sub"/>
          <p:cNvSpPr txBox="1"/>
          <p:nvPr/>
        </p:nvSpPr>
        <p:spPr>
          <a:xfrm>
            <a:off x="685800" y="2546604"/>
            <a:ext cx="2615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60 句决策问法，两个引擎都测</a:t>
            </a:r>
            <a:endParaRPr lang="zh-CN" sz="1200" dirty="0"/>
          </a:p>
        </p:txBody>
      </p:sp>
      <p:sp>
        <p:nvSpPr>
          <p:cNvPr id="13" name="cl-chart-connector"/>
          <p:cNvSpPr/>
          <p:nvPr/>
        </p:nvSpPr>
        <p:spPr>
          <a:xfrm>
            <a:off x="4210355" y="2709824"/>
            <a:ext cx="0" cy="249631"/>
          </a:xfrm>
          <a:prstGeom prst="line">
            <a:avLst/>
          </a:prstGeom>
          <a:noFill/>
          <a:ln w="9525">
            <a:solidFill>
              <a:srgbClr val="AEB4C2"/>
            </a:solidFill>
            <a:prstDash val="solid"/>
          </a:ln>
        </p:spPr>
      </p:sp>
      <p:sp>
        <p:nvSpPr>
          <p:cNvPr id="14" name="cl-data-wf-delta"/>
          <p:cNvSpPr/>
          <p:nvPr/>
        </p:nvSpPr>
        <p:spPr>
          <a:xfrm>
            <a:off x="4210355" y="2959456"/>
            <a:ext cx="2664013" cy="344729"/>
          </a:xfrm>
          <a:prstGeom prst="rect">
            <a:avLst/>
          </a:prstGeom>
          <a:solidFill>
            <a:srgbClr val="C3C7D1"/>
          </a:solidFill>
          <a:ln/>
        </p:spPr>
      </p:sp>
      <p:sp>
        <p:nvSpPr>
          <p:cNvPr id="15" name="cl-chart-value"/>
          <p:cNvSpPr txBox="1"/>
          <p:nvPr/>
        </p:nvSpPr>
        <p:spPr>
          <a:xfrm>
            <a:off x="6965808" y="3003804"/>
            <a:ext cx="466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+33</a:t>
            </a:r>
            <a:endParaRPr lang="zh-CN" sz="1400" dirty="0"/>
          </a:p>
        </p:txBody>
      </p:sp>
      <p:sp>
        <p:nvSpPr>
          <p:cNvPr id="16" name="cl-chart-cat"/>
          <p:cNvSpPr txBox="1"/>
          <p:nvPr/>
        </p:nvSpPr>
        <p:spPr>
          <a:xfrm>
            <a:off x="685800" y="2894076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换问法补测</a:t>
            </a:r>
            <a:endParaRPr lang="zh-CN" sz="1400" dirty="0"/>
          </a:p>
        </p:txBody>
      </p:sp>
      <p:sp>
        <p:nvSpPr>
          <p:cNvPr id="17" name="cl-chart-cat-sub"/>
          <p:cNvSpPr txBox="1"/>
          <p:nvPr/>
        </p:nvSpPr>
        <p:spPr>
          <a:xfrm>
            <a:off x="685800" y="3140964"/>
            <a:ext cx="2615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「什么是 X」等，只测了 ChatGPT</a:t>
            </a:r>
            <a:endParaRPr lang="zh-CN" sz="1200" dirty="0"/>
          </a:p>
        </p:txBody>
      </p:sp>
      <p:sp>
        <p:nvSpPr>
          <p:cNvPr id="18" name="cl-chart-connector"/>
          <p:cNvSpPr/>
          <p:nvPr/>
        </p:nvSpPr>
        <p:spPr>
          <a:xfrm>
            <a:off x="6874368" y="3304184"/>
            <a:ext cx="0" cy="249631"/>
          </a:xfrm>
          <a:prstGeom prst="line">
            <a:avLst/>
          </a:prstGeom>
          <a:noFill/>
          <a:ln w="9525">
            <a:solidFill>
              <a:srgbClr val="AEB4C2"/>
            </a:solidFill>
            <a:prstDash val="solid"/>
          </a:ln>
        </p:spPr>
      </p:sp>
      <p:sp>
        <p:nvSpPr>
          <p:cNvPr id="19" name="cl-data-wf-delta"/>
          <p:cNvSpPr/>
          <p:nvPr/>
        </p:nvSpPr>
        <p:spPr>
          <a:xfrm>
            <a:off x="6874368" y="3553816"/>
            <a:ext cx="403616" cy="344729"/>
          </a:xfrm>
          <a:prstGeom prst="rect">
            <a:avLst/>
          </a:prstGeom>
          <a:solidFill>
            <a:srgbClr val="C3C7D1"/>
          </a:solidFill>
          <a:ln/>
        </p:spPr>
      </p:sp>
      <p:sp>
        <p:nvSpPr>
          <p:cNvPr id="20" name="cl-chart-value"/>
          <p:cNvSpPr txBox="1"/>
          <p:nvPr/>
        </p:nvSpPr>
        <p:spPr>
          <a:xfrm>
            <a:off x="7369424" y="3598164"/>
            <a:ext cx="34564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+5</a:t>
            </a:r>
            <a:endParaRPr lang="zh-CN" sz="1400" dirty="0"/>
          </a:p>
        </p:txBody>
      </p:sp>
      <p:sp>
        <p:nvSpPr>
          <p:cNvPr id="21" name="cl-chart-cat"/>
          <p:cNvSpPr txBox="1"/>
          <p:nvPr/>
        </p:nvSpPr>
        <p:spPr>
          <a:xfrm>
            <a:off x="685800" y="3488436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外部拆解</a:t>
            </a:r>
            <a:endParaRPr lang="zh-CN" sz="1400" dirty="0"/>
          </a:p>
        </p:txBody>
      </p:sp>
      <p:sp>
        <p:nvSpPr>
          <p:cNvPr id="22" name="cl-chart-cat-sub"/>
          <p:cNvSpPr txBox="1"/>
          <p:nvPr/>
        </p:nvSpPr>
        <p:spPr>
          <a:xfrm>
            <a:off x="685800" y="3735324"/>
            <a:ext cx="2615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吸收公开拆解里的页型</a:t>
            </a:r>
            <a:endParaRPr lang="zh-CN" sz="1200" dirty="0"/>
          </a:p>
        </p:txBody>
      </p:sp>
      <p:sp>
        <p:nvSpPr>
          <p:cNvPr id="23" name="cl-chart-connector"/>
          <p:cNvSpPr/>
          <p:nvPr/>
        </p:nvSpPr>
        <p:spPr>
          <a:xfrm>
            <a:off x="7277984" y="3898544"/>
            <a:ext cx="0" cy="249631"/>
          </a:xfrm>
          <a:prstGeom prst="line">
            <a:avLst/>
          </a:prstGeom>
          <a:noFill/>
          <a:ln w="9525">
            <a:solidFill>
              <a:srgbClr val="AEB4C2"/>
            </a:solidFill>
            <a:prstDash val="solid"/>
          </a:ln>
        </p:spPr>
      </p:sp>
      <p:sp>
        <p:nvSpPr>
          <p:cNvPr id="24" name="cl-data-wf-neg"/>
          <p:cNvSpPr/>
          <p:nvPr/>
        </p:nvSpPr>
        <p:spPr>
          <a:xfrm>
            <a:off x="7197334" y="4148176"/>
            <a:ext cx="80742" cy="344729"/>
          </a:xfrm>
          <a:prstGeom prst="rect">
            <a:avLst/>
          </a:prstGeom>
          <a:solidFill>
            <a:srgbClr val="F7F8FA"/>
          </a:solidFill>
          <a:ln w="12700">
            <a:solidFill>
              <a:srgbClr val="AEB4C2"/>
            </a:solidFill>
            <a:prstDash val="solid"/>
          </a:ln>
        </p:spPr>
      </p:sp>
      <p:sp>
        <p:nvSpPr>
          <p:cNvPr id="25" name="cl-chart-value"/>
          <p:cNvSpPr txBox="1"/>
          <p:nvPr/>
        </p:nvSpPr>
        <p:spPr>
          <a:xfrm>
            <a:off x="6805513" y="4192524"/>
            <a:ext cx="3003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−1</a:t>
            </a:r>
            <a:endParaRPr lang="zh-CN" sz="1400" dirty="0"/>
          </a:p>
        </p:txBody>
      </p:sp>
      <p:sp>
        <p:nvSpPr>
          <p:cNvPr id="26" name="cl-chart-cat"/>
          <p:cNvSpPr txBox="1"/>
          <p:nvPr/>
        </p:nvSpPr>
        <p:spPr>
          <a:xfrm>
            <a:off x="685800" y="4082796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合并重复</a:t>
            </a:r>
            <a:endParaRPr lang="zh-CN" sz="1400" dirty="0"/>
          </a:p>
        </p:txBody>
      </p:sp>
      <p:sp>
        <p:nvSpPr>
          <p:cNvPr id="27" name="cl-chart-cat-sub"/>
          <p:cNvSpPr txBox="1"/>
          <p:nvPr/>
        </p:nvSpPr>
        <p:spPr>
          <a:xfrm>
            <a:off x="685800" y="4329684"/>
            <a:ext cx="2615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数据报告页并入统计源头页</a:t>
            </a:r>
            <a:endParaRPr lang="zh-CN" sz="1200" dirty="0"/>
          </a:p>
        </p:txBody>
      </p:sp>
      <p:sp>
        <p:nvSpPr>
          <p:cNvPr id="28" name="cl-chart-connector"/>
          <p:cNvSpPr/>
          <p:nvPr/>
        </p:nvSpPr>
        <p:spPr>
          <a:xfrm>
            <a:off x="7197334" y="4492904"/>
            <a:ext cx="0" cy="249631"/>
          </a:xfrm>
          <a:prstGeom prst="line">
            <a:avLst/>
          </a:prstGeom>
          <a:noFill/>
          <a:ln w="9525">
            <a:solidFill>
              <a:srgbClr val="AEB4C2"/>
            </a:solidFill>
            <a:prstDash val="solid"/>
          </a:ln>
        </p:spPr>
      </p:sp>
      <p:sp>
        <p:nvSpPr>
          <p:cNvPr id="29" name="cl-data-wf-total"/>
          <p:cNvSpPr/>
          <p:nvPr/>
        </p:nvSpPr>
        <p:spPr>
          <a:xfrm>
            <a:off x="3483864" y="4742536"/>
            <a:ext cx="3713470" cy="344729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0" name="cl-chart-value"/>
          <p:cNvSpPr txBox="1"/>
          <p:nvPr/>
        </p:nvSpPr>
        <p:spPr>
          <a:xfrm>
            <a:off x="7288774" y="4786884"/>
            <a:ext cx="3501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b="1" dirty="0">
                <a:solidFill>
                  <a:srgbClr val="2563EB"/>
                </a:solidFill>
                <a:latin typeface="+mn-lt"/>
                <a:ea typeface="+mn-ea"/>
                <a:cs typeface="+mn-cs"/>
              </a:rPr>
              <a:t>46</a:t>
            </a:r>
            <a:endParaRPr lang="zh-CN" sz="1400" dirty="0"/>
          </a:p>
        </p:txBody>
      </p:sp>
      <p:sp>
        <p:nvSpPr>
          <p:cNvPr id="31" name="cl-chart-cat"/>
          <p:cNvSpPr txBox="1"/>
          <p:nvPr/>
        </p:nvSpPr>
        <p:spPr>
          <a:xfrm>
            <a:off x="685800" y="4677156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最终</a:t>
            </a:r>
            <a:endParaRPr lang="zh-CN" sz="1400" dirty="0"/>
          </a:p>
        </p:txBody>
      </p:sp>
      <p:sp>
        <p:nvSpPr>
          <p:cNvPr id="32" name="cl-chart-cat-sub"/>
          <p:cNvSpPr txBox="1"/>
          <p:nvPr/>
        </p:nvSpPr>
        <p:spPr>
          <a:xfrm>
            <a:off x="685800" y="4924044"/>
            <a:ext cx="2615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zh-CN" altLang="en-US" sz="1200" dirty="0">
                <a:solidFill>
                  <a:srgbClr val="5E6675"/>
                </a:solidFill>
                <a:latin typeface="+mn-lt"/>
                <a:ea typeface="+mn-ea"/>
                <a:cs typeface="+mn-cs"/>
              </a:rPr>
              <a:t>每种一张施工图，在完整版里</a:t>
            </a:r>
            <a:endParaRPr lang="zh-CN" sz="1200" dirty="0"/>
          </a:p>
        </p:txBody>
      </p:sp>
      <p:sp>
        <p:nvSpPr>
          <p:cNvPr id="33" name="cl-chart-baseline"/>
          <p:cNvSpPr/>
          <p:nvPr/>
        </p:nvSpPr>
        <p:spPr>
          <a:xfrm>
            <a:off x="3483864" y="2240280"/>
            <a:ext cx="0" cy="2971800"/>
          </a:xfrm>
          <a:prstGeom prst="line">
            <a:avLst/>
          </a:prstGeom>
          <a:noFill/>
          <a:ln w="9525">
            <a:solidFill>
              <a:srgbClr val="AEB4C2"/>
            </a:solidFill>
            <a:prstDash val="solid"/>
          </a:ln>
        </p:spPr>
      </p:sp>
      <p:sp>
        <p:nvSpPr>
          <p:cNvPr id="34" name="cl-data-qr-rule"/>
          <p:cNvSpPr/>
          <p:nvPr/>
        </p:nvSpPr>
        <p:spPr>
          <a:xfrm>
            <a:off x="8321040" y="2240280"/>
            <a:ext cx="3184855" cy="0"/>
          </a:xfrm>
          <a:prstGeom prst="line">
            <a:avLst/>
          </a:prstGeom>
          <a:noFill/>
          <a:ln w="9525">
            <a:solidFill>
              <a:srgbClr val="D9DBE1"/>
            </a:solidFill>
            <a:prstDash val="solid"/>
          </a:ln>
        </p:spPr>
      </p:sp>
      <p:pic>
        <p:nvPicPr>
          <p:cNvPr id="35" name="cl-evidence-qr" descr="二维码：canlah.ai/zh/playbook 完整版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0" y="2404872"/>
            <a:ext cx="1325880" cy="1325880"/>
          </a:xfrm>
          <a:prstGeom prst="rect">
            <a:avLst/>
          </a:prstGeom>
        </p:spPr>
      </p:pic>
      <p:sp>
        <p:nvSpPr>
          <p:cNvPr id="36" name="cl-data-qr-head"/>
          <p:cNvSpPr txBox="1"/>
          <p:nvPr/>
        </p:nvSpPr>
        <p:spPr>
          <a:xfrm>
            <a:off x="9829800" y="2423160"/>
            <a:ext cx="1676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zh-CN" altLang="en-US" sz="14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扫码看完整版</a:t>
            </a:r>
            <a:endParaRPr lang="zh-CN" sz="1400" dirty="0"/>
          </a:p>
        </p:txBody>
      </p:sp>
      <p:sp>
        <p:nvSpPr>
          <p:cNvPr id="37" name="cl-data-qr-url"/>
          <p:cNvSpPr txBox="1"/>
          <p:nvPr/>
        </p:nvSpPr>
        <p:spPr>
          <a:xfrm>
            <a:off x="9829800" y="2715768"/>
            <a:ext cx="1676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canlah.ai/zh/playbook</a:t>
            </a:r>
            <a:endParaRPr lang="zh-CN" sz="1200" dirty="0"/>
          </a:p>
        </p:txBody>
      </p:sp>
      <p:sp>
        <p:nvSpPr>
          <p:cNvPr id="38" name="cl-data-qr-gh"/>
          <p:cNvSpPr txBox="1"/>
          <p:nvPr/>
        </p:nvSpPr>
        <p:spPr>
          <a:xfrm>
            <a:off x="8321040" y="3877056"/>
            <a:ext cx="3184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开源 skill</a:t>
            </a:r>
            <a:endParaRPr lang="zh-CN" sz="1200" dirty="0"/>
          </a:p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github.com/Canlah-AI/geo-playbook</a:t>
            </a:r>
            <a:endParaRPr lang="zh-CN" sz="1200" dirty="0"/>
          </a:p>
        </p:txBody>
      </p:sp>
      <p:sp>
        <p:nvSpPr>
          <p:cNvPr id="39" name="cl-data-qr-contact"/>
          <p:cNvSpPr txBox="1"/>
          <p:nvPr/>
        </p:nvSpPr>
        <p:spPr>
          <a:xfrm>
            <a:off x="8321040" y="4462272"/>
            <a:ext cx="3184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b="1" dirty="0">
                <a:solidFill>
                  <a:srgbClr val="0E1116"/>
                </a:solidFill>
                <a:latin typeface="+mn-lt"/>
                <a:ea typeface="+mn-ea"/>
                <a:cs typeface="+mn-cs"/>
              </a:rPr>
              <a:t>想让我们陪你跑第一轮</a:t>
            </a:r>
            <a:endParaRPr lang="zh-CN" sz="1200" dirty="0"/>
          </a:p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admin@canlah.ai</a:t>
            </a:r>
            <a:endParaRPr lang="zh-CN" sz="1200" dirty="0"/>
          </a:p>
          <a:p>
            <a:pPr algn="l" indent="0" marL="0">
              <a:lnSpc>
                <a:spcPts val="1600"/>
              </a:lnSpc>
              <a:buNone/>
            </a:pPr>
            <a:r>
              <a:rPr lang="zh-CN" altLang="en-US" sz="12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WhatsApp +65 8110 0234</a:t>
            </a:r>
            <a:endParaRPr lang="zh-CN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nlah 2026">
  <a:themeElements>
    <a:clrScheme name="Canlah 2026 Blue">
      <a:dk1>
        <a:srgbClr val="0E1116"/>
      </a:dk1>
      <a:lt1>
        <a:srgbClr val="FFFFFF"/>
      </a:lt1>
      <a:dk2>
        <a:srgbClr val="0B1220"/>
      </a:dk2>
      <a:lt2>
        <a:srgbClr val="F7F8FA"/>
      </a:lt2>
      <a:accent1>
        <a:srgbClr val="2563EB"/>
      </a:accent1>
      <a:accent2>
        <a:srgbClr val="93C5FD"/>
      </a:accent2>
      <a:accent3>
        <a:srgbClr val="C3C7D1"/>
      </a:accent3>
      <a:accent4>
        <a:srgbClr val="1E40AF"/>
      </a:accent4>
      <a:accent5>
        <a:srgbClr val="5E6675"/>
      </a:accent5>
      <a:accent6>
        <a:srgbClr val="DBEAFE"/>
      </a:accent6>
      <a:hlink>
        <a:srgbClr val="2563EB"/>
      </a:hlink>
      <a:folHlink>
        <a:srgbClr val="5E6675"/>
      </a:folHlink>
    </a:clrScheme>
    <a:fontScheme name="Canlah">
      <a:majorFont>
        <a:latin typeface="Arial"/>
        <a:ea typeface="Microsoft YaHei"/>
        <a:cs typeface=""/>
        <a:font script="Hans" typeface="Microsoft YaHei"/>
        <a:font script="Hant" typeface="Microsoft JhengHei"/>
        <a:font script="Jpan" typeface="Yu Gothic"/>
        <a:font script="Hang" typeface="Malgun Gothic"/>
      </a:majorFont>
      <a:minorFont>
        <a:latin typeface="Arial"/>
        <a:ea typeface="Microsoft YaHei"/>
        <a:cs typeface=""/>
        <a:font script="Hans" typeface="Microsoft YaHei"/>
        <a:font script="Hant" typeface="Microsoft JhengHei"/>
        <a:font script="Jpan" typeface="Yu Gothic"/>
        <a:font script="Hang" typeface="Malgun Gothic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/>
      <a:style>
        <a:lnRef idx="0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D9DBE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/>
  <a:custClrLst>
    <a:custClr name="Line 发丝线">
      <a:srgbClr val="D9DBE1"/>
    </a:custClr>
    <a:custClr name="Grid 网格">
      <a:srgbClr val="E8E9EE"/>
    </a:custClr>
    <a:custClr name="BG-2 斑马纹">
      <a:srgbClr val="F4F5F8"/>
    </a:custClr>
    <a:custClr name="Blue-50">
      <a:srgbClr val="EFF6FF"/>
    </a:custClr>
    <a:custClr name="Blue-700 小字强调">
      <a:srgbClr val="1D4ED8"/>
    </a:custClr>
    <a:custClr name="On-dark accent">
      <a:srgbClr val="60A5FA"/>
    </a:custClr>
    <a:custClr name="Line-strong 轴线">
      <a:srgbClr val="AEB4C2"/>
    </a:custClr>
    <a:custClr name="Body 正文">
      <a:srgbClr val="4A5160"/>
    </a:custClr>
    <a:custClr name="Navy surface">
      <a:srgbClr val="131C2E"/>
    </a:custClr>
    <a:custClr name="Cat teal">
      <a:srgbClr val="0F9D8A"/>
    </a:custClr>
    <a:custClr name="Cat amber">
      <a:srgbClr val="D97706"/>
    </a:custClr>
    <a:custClr name="Cat sky">
      <a:srgbClr val="6E9FF5"/>
    </a:custClr>
    <a:custClr name="Positive">
      <a:srgbClr val="007D54"/>
    </a:custClr>
    <a:custClr name="Negative">
      <a:srgbClr val="D14343"/>
    </a:custClr>
    <a:custClr name="Warning">
      <a:srgbClr val="EDB82C"/>
    </a:custClr>
    <a:custClr name="Warning text">
      <a:srgbClr val="945F0E"/>
    </a:custClr>
  </a:custClrLst>
  <a:extLst>
    <a:ext uri="{05A4C25C-085E-4340-85A3-A5531E510DB2}">
      <thm15:themeFamily xmlns:thm15="http://schemas.microsoft.com/office/thememl/2012/main" name="Canlah 2026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Canlah AI Pte.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 Playbook 轻量版</dc:title>
  <dc:subject>PptxGenJS Presentation</dc:subject>
  <dc:creator>Canlah AI</dc:creator>
  <cp:lastModifiedBy>Canlah AI</cp:lastModifiedBy>
  <cp:revision>1</cp:revision>
  <dcterms:created xsi:type="dcterms:W3CDTF">2026-09-24T15:51:15Z</dcterms:created>
  <dcterms:modified xsi:type="dcterms:W3CDTF">2026-09-24T15:51:15Z</dcterms:modified>
</cp:coreProperties>
</file>